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91" r:id="rId3"/>
    <p:sldId id="299" r:id="rId4"/>
    <p:sldId id="305" r:id="rId5"/>
    <p:sldId id="297" r:id="rId6"/>
    <p:sldId id="307" r:id="rId7"/>
    <p:sldId id="310" r:id="rId8"/>
    <p:sldId id="311" r:id="rId9"/>
    <p:sldId id="312" r:id="rId10"/>
    <p:sldId id="3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C7272-BD8E-4041-BC91-ABB492547426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E284B-18BC-40A8-86CE-C6A6CC94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05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910D-D4DF-4569-BB69-42E27C2648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F7B4-267A-4F4F-9A5C-07748A024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5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910D-D4DF-4569-BB69-42E27C2648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F7B4-267A-4F4F-9A5C-07748A024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0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910D-D4DF-4569-BB69-42E27C2648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F7B4-267A-4F4F-9A5C-07748A024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23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46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v-LV" altLang="lv-LV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 altLang="lv-LV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63A98-EA60-4EEA-BACA-2FC1B04C7188}" type="slidenum">
              <a:rPr lang="lv-LV" altLang="lv-LV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lv-LV" altLang="lv-L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5044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39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21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44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2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16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8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910D-D4DF-4569-BB69-42E27C2648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F7B4-267A-4F4F-9A5C-07748A024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91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58F-B960-4439-B370-43D89816EE05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9B06-CF2A-459A-8CBC-F18C1D67D2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80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55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26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1"/>
            <a:ext cx="800139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9374" y="3765449"/>
            <a:ext cx="7266495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3244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60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45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9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48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61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25597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9" name="bk object 21"/>
          <p:cNvSpPr/>
          <p:nvPr userDrawn="1"/>
        </p:nvSpPr>
        <p:spPr>
          <a:xfrm rot="7898200">
            <a:off x="6661091" y="1289687"/>
            <a:ext cx="599021" cy="180061"/>
          </a:xfrm>
          <a:custGeom>
            <a:avLst/>
            <a:gdLst/>
            <a:ahLst/>
            <a:cxnLst/>
            <a:rect l="l" t="t" r="r" b="b"/>
            <a:pathLst>
              <a:path w="4491355" h="1835150">
                <a:moveTo>
                  <a:pt x="0" y="1834921"/>
                </a:moveTo>
                <a:lnTo>
                  <a:pt x="57838" y="1797457"/>
                </a:lnTo>
                <a:lnTo>
                  <a:pt x="117538" y="1759497"/>
                </a:lnTo>
                <a:lnTo>
                  <a:pt x="179073" y="1721071"/>
                </a:lnTo>
                <a:lnTo>
                  <a:pt x="242418" y="1682210"/>
                </a:lnTo>
                <a:lnTo>
                  <a:pt x="307548" y="1642946"/>
                </a:lnTo>
                <a:lnTo>
                  <a:pt x="340774" y="1623173"/>
                </a:lnTo>
                <a:lnTo>
                  <a:pt x="374436" y="1603310"/>
                </a:lnTo>
                <a:lnTo>
                  <a:pt x="408531" y="1583362"/>
                </a:lnTo>
                <a:lnTo>
                  <a:pt x="443057" y="1563333"/>
                </a:lnTo>
                <a:lnTo>
                  <a:pt x="478009" y="1543225"/>
                </a:lnTo>
                <a:lnTo>
                  <a:pt x="513385" y="1523045"/>
                </a:lnTo>
                <a:lnTo>
                  <a:pt x="549181" y="1502794"/>
                </a:lnTo>
                <a:lnTo>
                  <a:pt x="585395" y="1482477"/>
                </a:lnTo>
                <a:lnTo>
                  <a:pt x="622022" y="1462098"/>
                </a:lnTo>
                <a:lnTo>
                  <a:pt x="659061" y="1441662"/>
                </a:lnTo>
                <a:lnTo>
                  <a:pt x="696507" y="1421170"/>
                </a:lnTo>
                <a:lnTo>
                  <a:pt x="734357" y="1400629"/>
                </a:lnTo>
                <a:lnTo>
                  <a:pt x="772608" y="1380040"/>
                </a:lnTo>
                <a:lnTo>
                  <a:pt x="811258" y="1359409"/>
                </a:lnTo>
                <a:lnTo>
                  <a:pt x="850302" y="1338740"/>
                </a:lnTo>
                <a:lnTo>
                  <a:pt x="889738" y="1318035"/>
                </a:lnTo>
                <a:lnTo>
                  <a:pt x="929562" y="1297299"/>
                </a:lnTo>
                <a:lnTo>
                  <a:pt x="969771" y="1276537"/>
                </a:lnTo>
                <a:lnTo>
                  <a:pt x="1010362" y="1255751"/>
                </a:lnTo>
                <a:lnTo>
                  <a:pt x="1051332" y="1234945"/>
                </a:lnTo>
                <a:lnTo>
                  <a:pt x="1092677" y="1214124"/>
                </a:lnTo>
                <a:lnTo>
                  <a:pt x="1134395" y="1193291"/>
                </a:lnTo>
                <a:lnTo>
                  <a:pt x="1176482" y="1172451"/>
                </a:lnTo>
                <a:lnTo>
                  <a:pt x="1218934" y="1151606"/>
                </a:lnTo>
                <a:lnTo>
                  <a:pt x="1261750" y="1130762"/>
                </a:lnTo>
                <a:lnTo>
                  <a:pt x="1304924" y="1109922"/>
                </a:lnTo>
                <a:lnTo>
                  <a:pt x="1348456" y="1089089"/>
                </a:lnTo>
                <a:lnTo>
                  <a:pt x="1392340" y="1068268"/>
                </a:lnTo>
                <a:lnTo>
                  <a:pt x="1436574" y="1047462"/>
                </a:lnTo>
                <a:lnTo>
                  <a:pt x="1481155" y="1026676"/>
                </a:lnTo>
                <a:lnTo>
                  <a:pt x="1526079" y="1005913"/>
                </a:lnTo>
                <a:lnTo>
                  <a:pt x="1571343" y="985177"/>
                </a:lnTo>
                <a:lnTo>
                  <a:pt x="1616945" y="964472"/>
                </a:lnTo>
                <a:lnTo>
                  <a:pt x="1662880" y="943802"/>
                </a:lnTo>
                <a:lnTo>
                  <a:pt x="1709146" y="923171"/>
                </a:lnTo>
                <a:lnTo>
                  <a:pt x="1755739" y="902583"/>
                </a:lnTo>
                <a:lnTo>
                  <a:pt x="1802657" y="882041"/>
                </a:lnTo>
                <a:lnTo>
                  <a:pt x="1849895" y="861549"/>
                </a:lnTo>
                <a:lnTo>
                  <a:pt x="1897451" y="841112"/>
                </a:lnTo>
                <a:lnTo>
                  <a:pt x="1945322" y="820733"/>
                </a:lnTo>
                <a:lnTo>
                  <a:pt x="1993505" y="800416"/>
                </a:lnTo>
                <a:lnTo>
                  <a:pt x="2041995" y="780165"/>
                </a:lnTo>
                <a:lnTo>
                  <a:pt x="2090791" y="759983"/>
                </a:lnTo>
                <a:lnTo>
                  <a:pt x="2139888" y="739876"/>
                </a:lnTo>
                <a:lnTo>
                  <a:pt x="2189284" y="719846"/>
                </a:lnTo>
                <a:lnTo>
                  <a:pt x="2238975" y="699897"/>
                </a:lnTo>
                <a:lnTo>
                  <a:pt x="2288958" y="680034"/>
                </a:lnTo>
                <a:lnTo>
                  <a:pt x="2339230" y="660260"/>
                </a:lnTo>
                <a:lnTo>
                  <a:pt x="2389788" y="640579"/>
                </a:lnTo>
                <a:lnTo>
                  <a:pt x="2440629" y="620995"/>
                </a:lnTo>
                <a:lnTo>
                  <a:pt x="2491748" y="601512"/>
                </a:lnTo>
                <a:lnTo>
                  <a:pt x="2543144" y="582133"/>
                </a:lnTo>
                <a:lnTo>
                  <a:pt x="2594813" y="562863"/>
                </a:lnTo>
                <a:lnTo>
                  <a:pt x="2646752" y="543706"/>
                </a:lnTo>
                <a:lnTo>
                  <a:pt x="2698957" y="524665"/>
                </a:lnTo>
                <a:lnTo>
                  <a:pt x="2751425" y="505744"/>
                </a:lnTo>
                <a:lnTo>
                  <a:pt x="2804153" y="486947"/>
                </a:lnTo>
                <a:lnTo>
                  <a:pt x="2857138" y="468279"/>
                </a:lnTo>
                <a:lnTo>
                  <a:pt x="2910377" y="449742"/>
                </a:lnTo>
                <a:lnTo>
                  <a:pt x="2963867" y="431341"/>
                </a:lnTo>
                <a:lnTo>
                  <a:pt x="3017603" y="413079"/>
                </a:lnTo>
                <a:lnTo>
                  <a:pt x="3071584" y="394962"/>
                </a:lnTo>
                <a:lnTo>
                  <a:pt x="3125806" y="376991"/>
                </a:lnTo>
                <a:lnTo>
                  <a:pt x="3180265" y="359172"/>
                </a:lnTo>
                <a:lnTo>
                  <a:pt x="3234958" y="341508"/>
                </a:lnTo>
                <a:lnTo>
                  <a:pt x="3289883" y="324003"/>
                </a:lnTo>
                <a:lnTo>
                  <a:pt x="3345036" y="306660"/>
                </a:lnTo>
                <a:lnTo>
                  <a:pt x="3400413" y="289485"/>
                </a:lnTo>
                <a:lnTo>
                  <a:pt x="3456013" y="272480"/>
                </a:lnTo>
                <a:lnTo>
                  <a:pt x="3511830" y="255650"/>
                </a:lnTo>
                <a:lnTo>
                  <a:pt x="3567863" y="238998"/>
                </a:lnTo>
                <a:lnTo>
                  <a:pt x="3624108" y="222529"/>
                </a:lnTo>
                <a:lnTo>
                  <a:pt x="3680561" y="206245"/>
                </a:lnTo>
                <a:lnTo>
                  <a:pt x="3737221" y="190152"/>
                </a:lnTo>
                <a:lnTo>
                  <a:pt x="3794082" y="174253"/>
                </a:lnTo>
                <a:lnTo>
                  <a:pt x="3851143" y="158551"/>
                </a:lnTo>
                <a:lnTo>
                  <a:pt x="3908399" y="143051"/>
                </a:lnTo>
                <a:lnTo>
                  <a:pt x="3965849" y="127757"/>
                </a:lnTo>
                <a:lnTo>
                  <a:pt x="4023488" y="112672"/>
                </a:lnTo>
                <a:lnTo>
                  <a:pt x="4081313" y="97801"/>
                </a:lnTo>
                <a:lnTo>
                  <a:pt x="4139321" y="83147"/>
                </a:lnTo>
                <a:lnTo>
                  <a:pt x="4197509" y="68713"/>
                </a:lnTo>
                <a:lnTo>
                  <a:pt x="4255874" y="54505"/>
                </a:lnTo>
                <a:lnTo>
                  <a:pt x="4314413" y="40526"/>
                </a:lnTo>
                <a:lnTo>
                  <a:pt x="4373121" y="26779"/>
                </a:lnTo>
                <a:lnTo>
                  <a:pt x="4431997" y="13269"/>
                </a:lnTo>
                <a:lnTo>
                  <a:pt x="4491037" y="0"/>
                </a:lnTo>
              </a:path>
            </a:pathLst>
          </a:custGeom>
          <a:ln w="12700">
            <a:solidFill>
              <a:srgbClr val="FFFFFF">
                <a:alpha val="11000"/>
              </a:srgb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white"/>
              </a:solidFill>
            </a:endParaRPr>
          </a:p>
        </p:txBody>
      </p:sp>
      <p:pic>
        <p:nvPicPr>
          <p:cNvPr id="10" name="Attēls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9" y="317523"/>
            <a:ext cx="1606731" cy="919597"/>
          </a:xfrm>
          <a:prstGeom prst="rect">
            <a:avLst/>
          </a:prstGeom>
        </p:spPr>
      </p:pic>
      <p:pic>
        <p:nvPicPr>
          <p:cNvPr id="11" name="Attēls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021" y="502750"/>
            <a:ext cx="4570004" cy="1210683"/>
          </a:xfrm>
          <a:prstGeom prst="rect">
            <a:avLst/>
          </a:prstGeom>
        </p:spPr>
      </p:pic>
      <p:pic>
        <p:nvPicPr>
          <p:cNvPr id="13" name="Attēls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0" t="30516"/>
          <a:stretch/>
        </p:blipFill>
        <p:spPr>
          <a:xfrm>
            <a:off x="1" y="6"/>
            <a:ext cx="3883200" cy="2962313"/>
          </a:xfrm>
          <a:prstGeom prst="rect">
            <a:avLst/>
          </a:prstGeom>
        </p:spPr>
      </p:pic>
      <p:pic>
        <p:nvPicPr>
          <p:cNvPr id="14" name="Attēls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202192"/>
            <a:ext cx="1940160" cy="834554"/>
          </a:xfrm>
          <a:prstGeom prst="rect">
            <a:avLst/>
          </a:prstGeom>
        </p:spPr>
      </p:pic>
      <p:sp>
        <p:nvSpPr>
          <p:cNvPr id="18" name="Picture Placeholder 4">
            <a:extLst>
              <a:ext uri="{FF2B5EF4-FFF2-40B4-BE49-F238E27FC236}">
                <a16:creationId xmlns:a16="http://schemas.microsoft.com/office/drawing/2014/main" xmlns="" id="{2E068D43-067C-4FE4-8903-0D3400385F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76443" y="5229201"/>
            <a:ext cx="1586187" cy="525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Logo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806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910D-D4DF-4569-BB69-42E27C2648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F7B4-267A-4F4F-9A5C-07748A024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44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78776" y="1508787"/>
            <a:ext cx="10401801" cy="4320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2800">
                <a:solidFill>
                  <a:schemeClr val="tx1"/>
                </a:solidFill>
              </a:defRPr>
            </a:lvl1pPr>
            <a:lvl2pPr marL="269875" indent="-269875">
              <a:buClr>
                <a:schemeClr val="tx2"/>
              </a:buClr>
              <a:buNone/>
              <a:tabLst>
                <a:tab pos="177800" algn="l"/>
              </a:tabLst>
              <a:defRPr sz="2400" b="1">
                <a:solidFill>
                  <a:schemeClr val="accent1"/>
                </a:solidFill>
              </a:defRPr>
            </a:lvl2pPr>
            <a:lvl3pPr marL="177800" indent="177800"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269875" algn="l"/>
              </a:tabLst>
              <a:defRPr sz="20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2800"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 sz="2800">
                <a:solidFill>
                  <a:schemeClr val="tx1"/>
                </a:solidFill>
              </a:defRPr>
            </a:lvl5pPr>
          </a:lstStyle>
          <a:p>
            <a:r>
              <a:rPr lang="lv-LV" dirty="0" smtClean="0"/>
              <a:t>Rediģēt šablona teksta stilus</a:t>
            </a:r>
          </a:p>
          <a:p>
            <a:pPr lvl="1"/>
            <a:r>
              <a:rPr lang="lv-LV" dirty="0" smtClean="0"/>
              <a:t>Otrais līmenis</a:t>
            </a:r>
          </a:p>
          <a:p>
            <a:pPr lvl="2"/>
            <a:r>
              <a:rPr lang="lv-LV" dirty="0" smtClean="0"/>
              <a:t>Trešais līmenis</a:t>
            </a:r>
          </a:p>
          <a:p>
            <a:pPr marL="715963" lvl="3" indent="-265113">
              <a:tabLst>
                <a:tab pos="450850" algn="l"/>
                <a:tab pos="715963" algn="l"/>
              </a:tabLst>
            </a:pPr>
            <a:r>
              <a:rPr lang="lv-LV" sz="1800" dirty="0" smtClean="0"/>
              <a:t>Ceturtais līmenis</a:t>
            </a:r>
          </a:p>
          <a:p>
            <a:pPr marL="893763" lvl="4" indent="-177800">
              <a:buClr>
                <a:schemeClr val="tx2"/>
              </a:buClr>
              <a:tabLst>
                <a:tab pos="982663" algn="l"/>
              </a:tabLst>
            </a:pPr>
            <a:r>
              <a:rPr lang="lv-LV" sz="1600" dirty="0" smtClean="0"/>
              <a:t>Piektais līmenis</a:t>
            </a:r>
            <a:endParaRPr lang="en-US" sz="1600" dirty="0" smtClean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D2BC55B2-FD6E-4CD0-8EDF-A966B0753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8775" y="6256232"/>
            <a:ext cx="6590501" cy="29238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Event/Place, Date – Name</a:t>
            </a:r>
          </a:p>
        </p:txBody>
      </p:sp>
      <p:sp>
        <p:nvSpPr>
          <p:cNvPr id="5" name="Virsraksts 1"/>
          <p:cNvSpPr>
            <a:spLocks noGrp="1"/>
          </p:cNvSpPr>
          <p:nvPr>
            <p:ph type="title"/>
          </p:nvPr>
        </p:nvSpPr>
        <p:spPr>
          <a:xfrm>
            <a:off x="911424" y="620688"/>
            <a:ext cx="6912768" cy="55787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Placeholder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6030000"/>
            <a:ext cx="1107451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47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r="2513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3" name="Attēls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-4896" r="-3" b="1"/>
          <a:stretch/>
        </p:blipFill>
        <p:spPr>
          <a:xfrm>
            <a:off x="2" y="260648"/>
            <a:ext cx="6960095" cy="5922174"/>
          </a:xfrm>
          <a:prstGeom prst="rect">
            <a:avLst/>
          </a:prstGeom>
        </p:spPr>
      </p:pic>
      <p:sp>
        <p:nvSpPr>
          <p:cNvPr id="9" name="bk object 21"/>
          <p:cNvSpPr/>
          <p:nvPr userDrawn="1"/>
        </p:nvSpPr>
        <p:spPr>
          <a:xfrm rot="7898200">
            <a:off x="6661091" y="1289687"/>
            <a:ext cx="599021" cy="180061"/>
          </a:xfrm>
          <a:custGeom>
            <a:avLst/>
            <a:gdLst/>
            <a:ahLst/>
            <a:cxnLst/>
            <a:rect l="l" t="t" r="r" b="b"/>
            <a:pathLst>
              <a:path w="4491355" h="1835150">
                <a:moveTo>
                  <a:pt x="0" y="1834921"/>
                </a:moveTo>
                <a:lnTo>
                  <a:pt x="57838" y="1797457"/>
                </a:lnTo>
                <a:lnTo>
                  <a:pt x="117538" y="1759497"/>
                </a:lnTo>
                <a:lnTo>
                  <a:pt x="179073" y="1721071"/>
                </a:lnTo>
                <a:lnTo>
                  <a:pt x="242418" y="1682210"/>
                </a:lnTo>
                <a:lnTo>
                  <a:pt x="307548" y="1642946"/>
                </a:lnTo>
                <a:lnTo>
                  <a:pt x="340774" y="1623173"/>
                </a:lnTo>
                <a:lnTo>
                  <a:pt x="374436" y="1603310"/>
                </a:lnTo>
                <a:lnTo>
                  <a:pt x="408531" y="1583362"/>
                </a:lnTo>
                <a:lnTo>
                  <a:pt x="443057" y="1563333"/>
                </a:lnTo>
                <a:lnTo>
                  <a:pt x="478009" y="1543225"/>
                </a:lnTo>
                <a:lnTo>
                  <a:pt x="513385" y="1523045"/>
                </a:lnTo>
                <a:lnTo>
                  <a:pt x="549181" y="1502794"/>
                </a:lnTo>
                <a:lnTo>
                  <a:pt x="585395" y="1482477"/>
                </a:lnTo>
                <a:lnTo>
                  <a:pt x="622022" y="1462098"/>
                </a:lnTo>
                <a:lnTo>
                  <a:pt x="659061" y="1441662"/>
                </a:lnTo>
                <a:lnTo>
                  <a:pt x="696507" y="1421170"/>
                </a:lnTo>
                <a:lnTo>
                  <a:pt x="734357" y="1400629"/>
                </a:lnTo>
                <a:lnTo>
                  <a:pt x="772608" y="1380040"/>
                </a:lnTo>
                <a:lnTo>
                  <a:pt x="811258" y="1359409"/>
                </a:lnTo>
                <a:lnTo>
                  <a:pt x="850302" y="1338740"/>
                </a:lnTo>
                <a:lnTo>
                  <a:pt x="889738" y="1318035"/>
                </a:lnTo>
                <a:lnTo>
                  <a:pt x="929562" y="1297299"/>
                </a:lnTo>
                <a:lnTo>
                  <a:pt x="969771" y="1276537"/>
                </a:lnTo>
                <a:lnTo>
                  <a:pt x="1010362" y="1255751"/>
                </a:lnTo>
                <a:lnTo>
                  <a:pt x="1051332" y="1234945"/>
                </a:lnTo>
                <a:lnTo>
                  <a:pt x="1092677" y="1214124"/>
                </a:lnTo>
                <a:lnTo>
                  <a:pt x="1134395" y="1193291"/>
                </a:lnTo>
                <a:lnTo>
                  <a:pt x="1176482" y="1172451"/>
                </a:lnTo>
                <a:lnTo>
                  <a:pt x="1218934" y="1151606"/>
                </a:lnTo>
                <a:lnTo>
                  <a:pt x="1261750" y="1130762"/>
                </a:lnTo>
                <a:lnTo>
                  <a:pt x="1304924" y="1109922"/>
                </a:lnTo>
                <a:lnTo>
                  <a:pt x="1348456" y="1089089"/>
                </a:lnTo>
                <a:lnTo>
                  <a:pt x="1392340" y="1068268"/>
                </a:lnTo>
                <a:lnTo>
                  <a:pt x="1436574" y="1047462"/>
                </a:lnTo>
                <a:lnTo>
                  <a:pt x="1481155" y="1026676"/>
                </a:lnTo>
                <a:lnTo>
                  <a:pt x="1526079" y="1005913"/>
                </a:lnTo>
                <a:lnTo>
                  <a:pt x="1571343" y="985177"/>
                </a:lnTo>
                <a:lnTo>
                  <a:pt x="1616945" y="964472"/>
                </a:lnTo>
                <a:lnTo>
                  <a:pt x="1662880" y="943802"/>
                </a:lnTo>
                <a:lnTo>
                  <a:pt x="1709146" y="923171"/>
                </a:lnTo>
                <a:lnTo>
                  <a:pt x="1755739" y="902583"/>
                </a:lnTo>
                <a:lnTo>
                  <a:pt x="1802657" y="882041"/>
                </a:lnTo>
                <a:lnTo>
                  <a:pt x="1849895" y="861549"/>
                </a:lnTo>
                <a:lnTo>
                  <a:pt x="1897451" y="841112"/>
                </a:lnTo>
                <a:lnTo>
                  <a:pt x="1945322" y="820733"/>
                </a:lnTo>
                <a:lnTo>
                  <a:pt x="1993505" y="800416"/>
                </a:lnTo>
                <a:lnTo>
                  <a:pt x="2041995" y="780165"/>
                </a:lnTo>
                <a:lnTo>
                  <a:pt x="2090791" y="759983"/>
                </a:lnTo>
                <a:lnTo>
                  <a:pt x="2139888" y="739876"/>
                </a:lnTo>
                <a:lnTo>
                  <a:pt x="2189284" y="719846"/>
                </a:lnTo>
                <a:lnTo>
                  <a:pt x="2238975" y="699897"/>
                </a:lnTo>
                <a:lnTo>
                  <a:pt x="2288958" y="680034"/>
                </a:lnTo>
                <a:lnTo>
                  <a:pt x="2339230" y="660260"/>
                </a:lnTo>
                <a:lnTo>
                  <a:pt x="2389788" y="640579"/>
                </a:lnTo>
                <a:lnTo>
                  <a:pt x="2440629" y="620995"/>
                </a:lnTo>
                <a:lnTo>
                  <a:pt x="2491748" y="601512"/>
                </a:lnTo>
                <a:lnTo>
                  <a:pt x="2543144" y="582133"/>
                </a:lnTo>
                <a:lnTo>
                  <a:pt x="2594813" y="562863"/>
                </a:lnTo>
                <a:lnTo>
                  <a:pt x="2646752" y="543706"/>
                </a:lnTo>
                <a:lnTo>
                  <a:pt x="2698957" y="524665"/>
                </a:lnTo>
                <a:lnTo>
                  <a:pt x="2751425" y="505744"/>
                </a:lnTo>
                <a:lnTo>
                  <a:pt x="2804153" y="486947"/>
                </a:lnTo>
                <a:lnTo>
                  <a:pt x="2857138" y="468279"/>
                </a:lnTo>
                <a:lnTo>
                  <a:pt x="2910377" y="449742"/>
                </a:lnTo>
                <a:lnTo>
                  <a:pt x="2963867" y="431341"/>
                </a:lnTo>
                <a:lnTo>
                  <a:pt x="3017603" y="413079"/>
                </a:lnTo>
                <a:lnTo>
                  <a:pt x="3071584" y="394962"/>
                </a:lnTo>
                <a:lnTo>
                  <a:pt x="3125806" y="376991"/>
                </a:lnTo>
                <a:lnTo>
                  <a:pt x="3180265" y="359172"/>
                </a:lnTo>
                <a:lnTo>
                  <a:pt x="3234958" y="341508"/>
                </a:lnTo>
                <a:lnTo>
                  <a:pt x="3289883" y="324003"/>
                </a:lnTo>
                <a:lnTo>
                  <a:pt x="3345036" y="306660"/>
                </a:lnTo>
                <a:lnTo>
                  <a:pt x="3400413" y="289485"/>
                </a:lnTo>
                <a:lnTo>
                  <a:pt x="3456013" y="272480"/>
                </a:lnTo>
                <a:lnTo>
                  <a:pt x="3511830" y="255650"/>
                </a:lnTo>
                <a:lnTo>
                  <a:pt x="3567863" y="238998"/>
                </a:lnTo>
                <a:lnTo>
                  <a:pt x="3624108" y="222529"/>
                </a:lnTo>
                <a:lnTo>
                  <a:pt x="3680561" y="206245"/>
                </a:lnTo>
                <a:lnTo>
                  <a:pt x="3737221" y="190152"/>
                </a:lnTo>
                <a:lnTo>
                  <a:pt x="3794082" y="174253"/>
                </a:lnTo>
                <a:lnTo>
                  <a:pt x="3851143" y="158551"/>
                </a:lnTo>
                <a:lnTo>
                  <a:pt x="3908399" y="143051"/>
                </a:lnTo>
                <a:lnTo>
                  <a:pt x="3965849" y="127757"/>
                </a:lnTo>
                <a:lnTo>
                  <a:pt x="4023488" y="112672"/>
                </a:lnTo>
                <a:lnTo>
                  <a:pt x="4081313" y="97801"/>
                </a:lnTo>
                <a:lnTo>
                  <a:pt x="4139321" y="83147"/>
                </a:lnTo>
                <a:lnTo>
                  <a:pt x="4197509" y="68713"/>
                </a:lnTo>
                <a:lnTo>
                  <a:pt x="4255874" y="54505"/>
                </a:lnTo>
                <a:lnTo>
                  <a:pt x="4314413" y="40526"/>
                </a:lnTo>
                <a:lnTo>
                  <a:pt x="4373121" y="26779"/>
                </a:lnTo>
                <a:lnTo>
                  <a:pt x="4431997" y="13269"/>
                </a:lnTo>
                <a:lnTo>
                  <a:pt x="4491037" y="0"/>
                </a:lnTo>
              </a:path>
            </a:pathLst>
          </a:custGeom>
          <a:ln w="12700">
            <a:solidFill>
              <a:srgbClr val="FFFFFF">
                <a:alpha val="11000"/>
              </a:srgb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white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xmlns="" id="{68B828A3-9B4C-4FEF-A9FF-2BAE0F1C42C2}"/>
              </a:ext>
            </a:extLst>
          </p:cNvPr>
          <p:cNvSpPr txBox="1">
            <a:spLocks/>
          </p:cNvSpPr>
          <p:nvPr userDrawn="1"/>
        </p:nvSpPr>
        <p:spPr>
          <a:xfrm>
            <a:off x="3503712" y="4329846"/>
            <a:ext cx="2304256" cy="635327"/>
          </a:xfrm>
          <a:prstGeom prst="rect">
            <a:avLst/>
          </a:prstGeom>
        </p:spPr>
        <p:txBody>
          <a:bodyPr>
            <a:noAutofit/>
          </a:bodyPr>
          <a:lstStyle>
            <a:lvl1pPr marL="0" algn="l" eaLnBrk="1" hangingPunct="1"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805" eaLnBrk="1" hangingPunct="1">
              <a:defRPr>
                <a:latin typeface="+mn-lt"/>
                <a:ea typeface="+mn-ea"/>
                <a:cs typeface="+mn-cs"/>
              </a:defRPr>
            </a:lvl2pPr>
            <a:lvl3pPr marL="715609" eaLnBrk="1" hangingPunct="1">
              <a:defRPr>
                <a:latin typeface="+mn-lt"/>
                <a:ea typeface="+mn-ea"/>
                <a:cs typeface="+mn-cs"/>
              </a:defRPr>
            </a:lvl3pPr>
            <a:lvl4pPr marL="1073414" eaLnBrk="1" hangingPunct="1">
              <a:defRPr>
                <a:latin typeface="+mn-lt"/>
                <a:ea typeface="+mn-ea"/>
                <a:cs typeface="+mn-cs"/>
              </a:defRPr>
            </a:lvl4pPr>
            <a:lvl5pPr marL="1431219" eaLnBrk="1" hangingPunct="1">
              <a:defRPr>
                <a:latin typeface="+mn-lt"/>
                <a:ea typeface="+mn-ea"/>
                <a:cs typeface="+mn-cs"/>
              </a:defRPr>
            </a:lvl5pPr>
            <a:lvl6pPr marL="1789024" eaLnBrk="1" hangingPunct="1">
              <a:defRPr>
                <a:latin typeface="+mn-lt"/>
                <a:ea typeface="+mn-ea"/>
                <a:cs typeface="+mn-cs"/>
              </a:defRPr>
            </a:lvl6pPr>
            <a:lvl7pPr marL="2146828" eaLnBrk="1" hangingPunct="1">
              <a:defRPr>
                <a:latin typeface="+mn-lt"/>
                <a:ea typeface="+mn-ea"/>
                <a:cs typeface="+mn-cs"/>
              </a:defRPr>
            </a:lvl7pPr>
            <a:lvl8pPr marL="2504633" eaLnBrk="1" hangingPunct="1">
              <a:defRPr>
                <a:latin typeface="+mn-lt"/>
                <a:ea typeface="+mn-ea"/>
                <a:cs typeface="+mn-cs"/>
              </a:defRPr>
            </a:lvl8pPr>
            <a:lvl9pPr marL="2862438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400" b="1" kern="0" dirty="0" err="1" smtClean="0">
                <a:solidFill>
                  <a:srgbClr val="EBEBEB"/>
                </a:solidFill>
              </a:rPr>
              <a:t>www.balticloop.eu</a:t>
            </a:r>
            <a:endParaRPr lang="de-DE" sz="1400" b="1" kern="0" dirty="0">
              <a:solidFill>
                <a:srgbClr val="EBEBEB"/>
              </a:solidFill>
            </a:endParaRPr>
          </a:p>
        </p:txBody>
      </p:sp>
      <p:pic>
        <p:nvPicPr>
          <p:cNvPr id="22" name="Attēls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1832803"/>
            <a:ext cx="2155733" cy="927282"/>
          </a:xfrm>
          <a:prstGeom prst="rect">
            <a:avLst/>
          </a:prstGeom>
        </p:spPr>
      </p:pic>
      <p:sp>
        <p:nvSpPr>
          <p:cNvPr id="23" name="Picture Placeholder 4">
            <a:extLst>
              <a:ext uri="{FF2B5EF4-FFF2-40B4-BE49-F238E27FC236}">
                <a16:creationId xmlns:a16="http://schemas.microsoft.com/office/drawing/2014/main" xmlns="" id="{2E068D43-067C-4FE4-8903-0D3400385F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76928" y="4965172"/>
            <a:ext cx="1586187" cy="525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Logo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24" name="Attēls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021" y="502750"/>
            <a:ext cx="4570004" cy="12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67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78776" y="1508787"/>
            <a:ext cx="10401801" cy="4320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2800">
                <a:solidFill>
                  <a:schemeClr val="tx1"/>
                </a:solidFill>
              </a:defRPr>
            </a:lvl1pPr>
            <a:lvl2pPr marL="269875" indent="-269875">
              <a:buClr>
                <a:schemeClr val="tx2"/>
              </a:buClr>
              <a:buNone/>
              <a:tabLst>
                <a:tab pos="177800" algn="l"/>
              </a:tabLst>
              <a:defRPr sz="2400" b="1">
                <a:solidFill>
                  <a:schemeClr val="accent1"/>
                </a:solidFill>
              </a:defRPr>
            </a:lvl2pPr>
            <a:lvl3pPr marL="177800" indent="177800"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269875" algn="l"/>
              </a:tabLst>
              <a:defRPr sz="20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2800"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 sz="2800">
                <a:solidFill>
                  <a:schemeClr val="tx1"/>
                </a:solidFill>
              </a:defRPr>
            </a:lvl5pPr>
          </a:lstStyle>
          <a:p>
            <a:r>
              <a:rPr lang="lv-LV" dirty="0" smtClean="0"/>
              <a:t>Rediģēt šablona teksta stilus</a:t>
            </a:r>
          </a:p>
          <a:p>
            <a:pPr lvl="1"/>
            <a:r>
              <a:rPr lang="lv-LV" dirty="0" smtClean="0"/>
              <a:t>Otrais līmenis</a:t>
            </a:r>
          </a:p>
          <a:p>
            <a:pPr lvl="2"/>
            <a:r>
              <a:rPr lang="lv-LV" dirty="0" smtClean="0"/>
              <a:t>Trešais līmenis</a:t>
            </a:r>
          </a:p>
          <a:p>
            <a:pPr marL="715963" lvl="3" indent="-265113">
              <a:tabLst>
                <a:tab pos="450850" algn="l"/>
                <a:tab pos="715963" algn="l"/>
              </a:tabLst>
            </a:pPr>
            <a:r>
              <a:rPr lang="lv-LV" sz="1800" dirty="0" smtClean="0"/>
              <a:t>Ceturtais līmenis</a:t>
            </a:r>
          </a:p>
          <a:p>
            <a:pPr marL="893763" lvl="4" indent="-177800">
              <a:buClr>
                <a:schemeClr val="tx2"/>
              </a:buClr>
              <a:tabLst>
                <a:tab pos="982663" algn="l"/>
              </a:tabLst>
            </a:pPr>
            <a:r>
              <a:rPr lang="lv-LV" sz="1600" dirty="0" smtClean="0"/>
              <a:t>Piektais līmenis</a:t>
            </a:r>
            <a:endParaRPr lang="en-US" sz="1600" dirty="0" smtClean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D2BC55B2-FD6E-4CD0-8EDF-A966B0753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9564" y="6256232"/>
            <a:ext cx="6590501" cy="29238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Event/Place, Date – Name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xmlns="" id="{2E068D43-067C-4FE4-8903-0D3400385F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371" y="6127745"/>
            <a:ext cx="1586187" cy="525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Logo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Virsraksts 1"/>
          <p:cNvSpPr>
            <a:spLocks noGrp="1"/>
          </p:cNvSpPr>
          <p:nvPr>
            <p:ph type="title"/>
          </p:nvPr>
        </p:nvSpPr>
        <p:spPr>
          <a:xfrm>
            <a:off x="911424" y="620688"/>
            <a:ext cx="6912768" cy="55787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Placeholder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9" y="6030000"/>
            <a:ext cx="1107451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2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atura vietturis 2"/>
          <p:cNvSpPr>
            <a:spLocks noGrp="1"/>
          </p:cNvSpPr>
          <p:nvPr>
            <p:ph sz="half" idx="14"/>
          </p:nvPr>
        </p:nvSpPr>
        <p:spPr>
          <a:xfrm>
            <a:off x="6185792" y="1508788"/>
            <a:ext cx="5094784" cy="339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457200">
              <a:buNone/>
              <a:defRPr sz="2400" b="1">
                <a:solidFill>
                  <a:schemeClr val="accent1"/>
                </a:solidFill>
                <a:latin typeface="+mn-lt"/>
              </a:defRPr>
            </a:lvl2pPr>
            <a:lvl3pPr marL="357188" indent="-179388">
              <a:buClr>
                <a:schemeClr val="tx2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lv-LV" dirty="0" smtClean="0"/>
              <a:t>Rediģēt šablona teksta stilus</a:t>
            </a:r>
          </a:p>
          <a:p>
            <a:pPr lvl="1"/>
            <a:r>
              <a:rPr lang="lv-LV" dirty="0" smtClean="0"/>
              <a:t>Otrais līmenis</a:t>
            </a:r>
          </a:p>
          <a:p>
            <a:pPr lvl="2"/>
            <a:r>
              <a:rPr lang="lv-LV" dirty="0" smtClean="0"/>
              <a:t>Trešais līmenis</a:t>
            </a:r>
          </a:p>
          <a:p>
            <a:pPr marL="715963" lvl="3" indent="-265113">
              <a:tabLst>
                <a:tab pos="450850" algn="l"/>
                <a:tab pos="715963" algn="l"/>
              </a:tabLst>
            </a:pPr>
            <a:r>
              <a:rPr lang="lv-LV" sz="1800" dirty="0" smtClean="0"/>
              <a:t>Ceturtais līmenis</a:t>
            </a:r>
          </a:p>
          <a:p>
            <a:pPr marL="893763" lvl="4" indent="-177800">
              <a:buClr>
                <a:schemeClr val="tx2"/>
              </a:buClr>
              <a:tabLst>
                <a:tab pos="982663" algn="l"/>
              </a:tabLst>
            </a:pPr>
            <a:r>
              <a:rPr lang="lv-LV" sz="1600" dirty="0" smtClean="0"/>
              <a:t>Piektais līmenis</a:t>
            </a:r>
            <a:endParaRPr lang="en-US" sz="1600" dirty="0" smtClean="0"/>
          </a:p>
        </p:txBody>
      </p:sp>
      <p:sp>
        <p:nvSpPr>
          <p:cNvPr id="17" name="Satura vietturis 2"/>
          <p:cNvSpPr>
            <a:spLocks noGrp="1"/>
          </p:cNvSpPr>
          <p:nvPr>
            <p:ph sz="half" idx="15"/>
          </p:nvPr>
        </p:nvSpPr>
        <p:spPr>
          <a:xfrm>
            <a:off x="878774" y="1508788"/>
            <a:ext cx="5115625" cy="339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457200">
              <a:buNone/>
              <a:defRPr sz="2400" b="1">
                <a:solidFill>
                  <a:schemeClr val="accent1"/>
                </a:solidFill>
                <a:latin typeface="+mn-lt"/>
              </a:defRPr>
            </a:lvl2pPr>
            <a:lvl3pPr marL="357188" indent="-179388">
              <a:buClr>
                <a:schemeClr val="tx2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lv-LV" dirty="0" smtClean="0"/>
              <a:t>Rediģēt šablona teksta stilus</a:t>
            </a:r>
          </a:p>
          <a:p>
            <a:pPr lvl="1"/>
            <a:r>
              <a:rPr lang="lv-LV" dirty="0" smtClean="0"/>
              <a:t>Otrais līmenis</a:t>
            </a:r>
          </a:p>
          <a:p>
            <a:pPr lvl="2"/>
            <a:r>
              <a:rPr lang="lv-LV" dirty="0" smtClean="0"/>
              <a:t>Trešais līmenis</a:t>
            </a:r>
          </a:p>
          <a:p>
            <a:pPr marL="715963" lvl="3" indent="-265113">
              <a:tabLst>
                <a:tab pos="450850" algn="l"/>
                <a:tab pos="715963" algn="l"/>
              </a:tabLst>
            </a:pPr>
            <a:r>
              <a:rPr lang="lv-LV" sz="1800" dirty="0" smtClean="0"/>
              <a:t>Ceturtais līmenis</a:t>
            </a:r>
          </a:p>
          <a:p>
            <a:pPr marL="893763" lvl="4" indent="-177800">
              <a:buClr>
                <a:schemeClr val="tx2"/>
              </a:buClr>
              <a:tabLst>
                <a:tab pos="982663" algn="l"/>
              </a:tabLst>
            </a:pPr>
            <a:r>
              <a:rPr lang="lv-LV" sz="1600" dirty="0" smtClean="0"/>
              <a:t>Piektais līmenis</a:t>
            </a:r>
            <a:endParaRPr lang="en-US" sz="1600" dirty="0" smtClean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D2BC55B2-FD6E-4CD0-8EDF-A966B0753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9564" y="6256232"/>
            <a:ext cx="6590501" cy="29238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Event/Place, Date – Name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xmlns="" id="{2E068D43-067C-4FE4-8903-0D3400385F1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1371" y="6127745"/>
            <a:ext cx="1586187" cy="525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Logo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Virsraksts 1"/>
          <p:cNvSpPr>
            <a:spLocks noGrp="1"/>
          </p:cNvSpPr>
          <p:nvPr>
            <p:ph type="title"/>
          </p:nvPr>
        </p:nvSpPr>
        <p:spPr>
          <a:xfrm>
            <a:off x="911424" y="620688"/>
            <a:ext cx="6912768" cy="55787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Placeholder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6030000"/>
            <a:ext cx="1107451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6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atura vietturis 2"/>
          <p:cNvSpPr>
            <a:spLocks noGrp="1"/>
          </p:cNvSpPr>
          <p:nvPr>
            <p:ph sz="half" idx="14"/>
          </p:nvPr>
        </p:nvSpPr>
        <p:spPr>
          <a:xfrm>
            <a:off x="6185792" y="1508788"/>
            <a:ext cx="5094784" cy="339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457200">
              <a:buNone/>
              <a:defRPr sz="2400" b="1">
                <a:solidFill>
                  <a:schemeClr val="accent1"/>
                </a:solidFill>
                <a:latin typeface="+mn-lt"/>
              </a:defRPr>
            </a:lvl2pPr>
            <a:lvl3pPr marL="357188" indent="-179388">
              <a:buClr>
                <a:schemeClr val="tx2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lv-LV" dirty="0" smtClean="0"/>
              <a:t>Rediģēt šablona teksta stilus</a:t>
            </a:r>
          </a:p>
          <a:p>
            <a:pPr lvl="1"/>
            <a:r>
              <a:rPr lang="lv-LV" dirty="0" smtClean="0"/>
              <a:t>Otrais līmenis</a:t>
            </a:r>
          </a:p>
          <a:p>
            <a:pPr lvl="2"/>
            <a:r>
              <a:rPr lang="lv-LV" dirty="0" smtClean="0"/>
              <a:t>Trešais līmenis</a:t>
            </a:r>
          </a:p>
          <a:p>
            <a:pPr marL="715963" lvl="3" indent="-265113">
              <a:tabLst>
                <a:tab pos="450850" algn="l"/>
                <a:tab pos="715963" algn="l"/>
              </a:tabLst>
            </a:pPr>
            <a:r>
              <a:rPr lang="lv-LV" sz="1800" dirty="0" smtClean="0"/>
              <a:t>Ceturtais līmenis</a:t>
            </a:r>
          </a:p>
          <a:p>
            <a:pPr marL="893763" lvl="4" indent="-177800">
              <a:buClr>
                <a:schemeClr val="tx2"/>
              </a:buClr>
              <a:tabLst>
                <a:tab pos="982663" algn="l"/>
              </a:tabLst>
            </a:pPr>
            <a:r>
              <a:rPr lang="lv-LV" sz="1600" dirty="0" smtClean="0"/>
              <a:t>Piektais līmenis</a:t>
            </a:r>
            <a:endParaRPr lang="en-US" sz="1600" dirty="0" smtClean="0"/>
          </a:p>
        </p:txBody>
      </p:sp>
      <p:sp>
        <p:nvSpPr>
          <p:cNvPr id="17" name="Satura vietturis 2"/>
          <p:cNvSpPr>
            <a:spLocks noGrp="1"/>
          </p:cNvSpPr>
          <p:nvPr>
            <p:ph sz="half" idx="15"/>
          </p:nvPr>
        </p:nvSpPr>
        <p:spPr>
          <a:xfrm>
            <a:off x="878774" y="1508788"/>
            <a:ext cx="5115625" cy="339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457200">
              <a:buNone/>
              <a:defRPr sz="2400" b="1">
                <a:solidFill>
                  <a:schemeClr val="accent1"/>
                </a:solidFill>
                <a:latin typeface="+mn-lt"/>
              </a:defRPr>
            </a:lvl2pPr>
            <a:lvl3pPr marL="357188" indent="-179388">
              <a:buClr>
                <a:schemeClr val="tx2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lv-LV" dirty="0" smtClean="0"/>
              <a:t>Rediģēt šablona teksta stilus</a:t>
            </a:r>
          </a:p>
          <a:p>
            <a:pPr lvl="1"/>
            <a:r>
              <a:rPr lang="lv-LV" dirty="0" smtClean="0"/>
              <a:t>Otrais līmenis</a:t>
            </a:r>
          </a:p>
          <a:p>
            <a:pPr lvl="2"/>
            <a:r>
              <a:rPr lang="lv-LV" dirty="0" smtClean="0"/>
              <a:t>Trešais līmenis</a:t>
            </a:r>
          </a:p>
          <a:p>
            <a:pPr marL="715963" lvl="3" indent="-265113">
              <a:tabLst>
                <a:tab pos="450850" algn="l"/>
                <a:tab pos="715963" algn="l"/>
              </a:tabLst>
            </a:pPr>
            <a:r>
              <a:rPr lang="lv-LV" sz="1800" dirty="0" smtClean="0"/>
              <a:t>Ceturtais līmenis</a:t>
            </a:r>
          </a:p>
          <a:p>
            <a:pPr marL="893763" lvl="4" indent="-177800">
              <a:buClr>
                <a:schemeClr val="tx2"/>
              </a:buClr>
              <a:tabLst>
                <a:tab pos="982663" algn="l"/>
              </a:tabLst>
            </a:pPr>
            <a:r>
              <a:rPr lang="lv-LV" sz="1600" dirty="0" smtClean="0"/>
              <a:t>Piektais līmenis</a:t>
            </a:r>
            <a:endParaRPr lang="en-US" sz="1600" dirty="0" smtClean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D2BC55B2-FD6E-4CD0-8EDF-A966B0753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8775" y="6256232"/>
            <a:ext cx="6590501" cy="29238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Event/Place, Date – Name</a:t>
            </a:r>
          </a:p>
        </p:txBody>
      </p:sp>
      <p:sp>
        <p:nvSpPr>
          <p:cNvPr id="6" name="Virsraksts 1"/>
          <p:cNvSpPr>
            <a:spLocks noGrp="1"/>
          </p:cNvSpPr>
          <p:nvPr>
            <p:ph type="title"/>
          </p:nvPr>
        </p:nvSpPr>
        <p:spPr>
          <a:xfrm>
            <a:off x="911424" y="620688"/>
            <a:ext cx="6912768" cy="55787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50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ttēls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Attēls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13575" r="26986" b="-552"/>
          <a:stretch/>
        </p:blipFill>
        <p:spPr>
          <a:xfrm>
            <a:off x="-2" y="-1"/>
            <a:ext cx="12192003" cy="6858001"/>
          </a:xfrm>
          <a:prstGeom prst="rect">
            <a:avLst/>
          </a:prstGeom>
        </p:spPr>
      </p:pic>
      <p:pic>
        <p:nvPicPr>
          <p:cNvPr id="31" name="Attēls 3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3024"/>
            <a:ext cx="12191999" cy="834976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0" t="30516"/>
          <a:stretch/>
        </p:blipFill>
        <p:spPr>
          <a:xfrm>
            <a:off x="-1" y="0"/>
            <a:ext cx="2598183" cy="1982424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797588"/>
            <a:ext cx="1258275" cy="543180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D2BC55B2-FD6E-4CD0-8EDF-A966B0753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9564" y="6256232"/>
            <a:ext cx="6590501" cy="29238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Event/Place, Date – Name</a:t>
            </a:r>
          </a:p>
        </p:txBody>
      </p:sp>
      <p:sp>
        <p:nvSpPr>
          <p:cNvPr id="12" name="Virsraksts 1"/>
          <p:cNvSpPr>
            <a:spLocks noGrp="1"/>
          </p:cNvSpPr>
          <p:nvPr>
            <p:ph type="title"/>
          </p:nvPr>
        </p:nvSpPr>
        <p:spPr>
          <a:xfrm>
            <a:off x="2831637" y="4809463"/>
            <a:ext cx="6912768" cy="55787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lv-LV" dirty="0" smtClean="0"/>
              <a:t>Rediģēt šablona virsraksta stilu</a:t>
            </a:r>
            <a:endParaRPr lang="en-US" dirty="0"/>
          </a:p>
        </p:txBody>
      </p:sp>
      <p:sp>
        <p:nvSpPr>
          <p:cNvPr id="13" name="Attēla vietturis 2"/>
          <p:cNvSpPr>
            <a:spLocks noGrp="1"/>
          </p:cNvSpPr>
          <p:nvPr>
            <p:ph type="pic" idx="1"/>
          </p:nvPr>
        </p:nvSpPr>
        <p:spPr>
          <a:xfrm>
            <a:off x="2831637" y="677125"/>
            <a:ext cx="6912768" cy="405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Teksta vietturis 3"/>
          <p:cNvSpPr>
            <a:spLocks noGrp="1"/>
          </p:cNvSpPr>
          <p:nvPr>
            <p:ph type="body" sz="half" idx="2"/>
          </p:nvPr>
        </p:nvSpPr>
        <p:spPr>
          <a:xfrm>
            <a:off x="2831637" y="5374563"/>
            <a:ext cx="6912768" cy="454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 smtClean="0"/>
              <a:t>Rediģēt šablona teksta stilus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xmlns="" id="{2E068D43-067C-4FE4-8903-0D3400385F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371" y="6127745"/>
            <a:ext cx="1586187" cy="525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Logo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4" name="Teksta vietturis 3"/>
          <p:cNvSpPr>
            <a:spLocks noGrp="1"/>
          </p:cNvSpPr>
          <p:nvPr>
            <p:ph type="body" sz="half" idx="14" hasCustomPrompt="1"/>
          </p:nvPr>
        </p:nvSpPr>
        <p:spPr>
          <a:xfrm>
            <a:off x="9936427" y="4023190"/>
            <a:ext cx="1728192" cy="70195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 smtClean="0">
                <a:latin typeface="+mn-lt"/>
              </a:rPr>
              <a:t>P</a:t>
            </a:r>
            <a:r>
              <a:rPr lang="en-US" dirty="0" err="1" smtClean="0">
                <a:latin typeface="Calibri"/>
              </a:rPr>
              <a:t>hoto</a:t>
            </a:r>
            <a:r>
              <a:rPr lang="en-US" dirty="0" smtClean="0">
                <a:latin typeface="Calibri"/>
              </a:rPr>
              <a:t> credit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069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ttēls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Attēls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13575" r="26986" b="-552"/>
          <a:stretch/>
        </p:blipFill>
        <p:spPr>
          <a:xfrm>
            <a:off x="-2" y="-1"/>
            <a:ext cx="12192003" cy="6858001"/>
          </a:xfrm>
          <a:prstGeom prst="rect">
            <a:avLst/>
          </a:prstGeom>
        </p:spPr>
      </p:pic>
      <p:pic>
        <p:nvPicPr>
          <p:cNvPr id="31" name="Attēls 3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3024"/>
            <a:ext cx="12191999" cy="834976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0" t="30516"/>
          <a:stretch/>
        </p:blipFill>
        <p:spPr>
          <a:xfrm>
            <a:off x="-1" y="0"/>
            <a:ext cx="2598183" cy="1982424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797588"/>
            <a:ext cx="1258275" cy="543180"/>
          </a:xfrm>
          <a:prstGeom prst="rect">
            <a:avLst/>
          </a:prstGeom>
        </p:spPr>
      </p:pic>
      <p:sp>
        <p:nvSpPr>
          <p:cNvPr id="12" name="Virsraksts 1"/>
          <p:cNvSpPr>
            <a:spLocks noGrp="1"/>
          </p:cNvSpPr>
          <p:nvPr>
            <p:ph type="title"/>
          </p:nvPr>
        </p:nvSpPr>
        <p:spPr>
          <a:xfrm>
            <a:off x="2831637" y="4809463"/>
            <a:ext cx="6912768" cy="55787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lv-LV" dirty="0" smtClean="0"/>
              <a:t>Rediģēt šablona virsraksta stilu</a:t>
            </a:r>
            <a:endParaRPr lang="en-US" dirty="0"/>
          </a:p>
        </p:txBody>
      </p:sp>
      <p:sp>
        <p:nvSpPr>
          <p:cNvPr id="13" name="Attēla vietturis 2"/>
          <p:cNvSpPr>
            <a:spLocks noGrp="1"/>
          </p:cNvSpPr>
          <p:nvPr>
            <p:ph type="pic" idx="1"/>
          </p:nvPr>
        </p:nvSpPr>
        <p:spPr>
          <a:xfrm>
            <a:off x="2831637" y="677125"/>
            <a:ext cx="6912768" cy="405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Teksta vietturis 3"/>
          <p:cNvSpPr>
            <a:spLocks noGrp="1"/>
          </p:cNvSpPr>
          <p:nvPr>
            <p:ph type="body" sz="half" idx="2"/>
          </p:nvPr>
        </p:nvSpPr>
        <p:spPr>
          <a:xfrm>
            <a:off x="2831637" y="5374563"/>
            <a:ext cx="6912768" cy="454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 smtClean="0"/>
              <a:t>Rediģēt šablona teksta stilus</a:t>
            </a:r>
          </a:p>
        </p:txBody>
      </p:sp>
      <p:sp>
        <p:nvSpPr>
          <p:cNvPr id="21" name="Teksta vietturis 3"/>
          <p:cNvSpPr>
            <a:spLocks noGrp="1"/>
          </p:cNvSpPr>
          <p:nvPr>
            <p:ph type="body" sz="half" idx="14" hasCustomPrompt="1"/>
          </p:nvPr>
        </p:nvSpPr>
        <p:spPr>
          <a:xfrm>
            <a:off x="9936427" y="4023190"/>
            <a:ext cx="1728192" cy="70195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 smtClean="0">
                <a:latin typeface="+mn-lt"/>
              </a:rPr>
              <a:t>P</a:t>
            </a:r>
            <a:r>
              <a:rPr lang="en-US" dirty="0" err="1" smtClean="0">
                <a:latin typeface="Calibri"/>
              </a:rPr>
              <a:t>hoto</a:t>
            </a:r>
            <a:r>
              <a:rPr lang="en-US" dirty="0" smtClean="0">
                <a:latin typeface="Calibri"/>
              </a:rPr>
              <a:t> credit</a:t>
            </a:r>
            <a:endParaRPr lang="en-US" dirty="0" smtClean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D2BC55B2-FD6E-4CD0-8EDF-A966B0753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8775" y="6256232"/>
            <a:ext cx="6590501" cy="29238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Event/Place, Date – Name</a:t>
            </a:r>
          </a:p>
        </p:txBody>
      </p:sp>
    </p:spTree>
    <p:extLst>
      <p:ext uri="{BB962C8B-B14F-4D97-AF65-F5344CB8AC3E}">
        <p14:creationId xmlns:p14="http://schemas.microsoft.com/office/powerpoint/2010/main" val="4124940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ttēls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Attēls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13575" r="26986" b="-552"/>
          <a:stretch/>
        </p:blipFill>
        <p:spPr>
          <a:xfrm>
            <a:off x="-2" y="-1"/>
            <a:ext cx="12192003" cy="6858001"/>
          </a:xfrm>
          <a:prstGeom prst="rect">
            <a:avLst/>
          </a:prstGeom>
        </p:spPr>
      </p:pic>
      <p:pic>
        <p:nvPicPr>
          <p:cNvPr id="23" name="Attēls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3024"/>
            <a:ext cx="12191999" cy="834976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0" t="30516"/>
          <a:stretch/>
        </p:blipFill>
        <p:spPr>
          <a:xfrm>
            <a:off x="-1" y="0"/>
            <a:ext cx="2598183" cy="1982424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797588"/>
            <a:ext cx="1258275" cy="543180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D2BC55B2-FD6E-4CD0-8EDF-A966B0753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9564" y="6256232"/>
            <a:ext cx="6590501" cy="29238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Event/Place, Date – Name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xmlns="" id="{2E068D43-067C-4FE4-8903-0D3400385F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371" y="6127745"/>
            <a:ext cx="1586187" cy="525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Logo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5" name="Virsraksts 1"/>
          <p:cNvSpPr>
            <a:spLocks noGrp="1"/>
          </p:cNvSpPr>
          <p:nvPr>
            <p:ph type="title"/>
          </p:nvPr>
        </p:nvSpPr>
        <p:spPr>
          <a:xfrm>
            <a:off x="7152117" y="1120025"/>
            <a:ext cx="4128459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lv-LV" dirty="0" smtClean="0"/>
              <a:t>Rediģēt šablona virsraksta stilu</a:t>
            </a:r>
            <a:endParaRPr lang="en-US" dirty="0"/>
          </a:p>
        </p:txBody>
      </p:sp>
      <p:sp>
        <p:nvSpPr>
          <p:cNvPr id="24" name="Attēla vietturis 2"/>
          <p:cNvSpPr>
            <a:spLocks noGrp="1"/>
          </p:cNvSpPr>
          <p:nvPr>
            <p:ph type="pic" idx="1"/>
          </p:nvPr>
        </p:nvSpPr>
        <p:spPr>
          <a:xfrm>
            <a:off x="2927648" y="786182"/>
            <a:ext cx="4032448" cy="4563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6" name="Teksta vietturis 3"/>
          <p:cNvSpPr>
            <a:spLocks noGrp="1"/>
          </p:cNvSpPr>
          <p:nvPr>
            <p:ph type="body" sz="half" idx="2"/>
          </p:nvPr>
        </p:nvSpPr>
        <p:spPr>
          <a:xfrm>
            <a:off x="7152117" y="1686762"/>
            <a:ext cx="4128459" cy="3662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 smtClean="0"/>
              <a:t>Rediģēt šablona teksta stilus</a:t>
            </a:r>
          </a:p>
        </p:txBody>
      </p:sp>
      <p:sp>
        <p:nvSpPr>
          <p:cNvPr id="30" name="Teksta vietturis 3"/>
          <p:cNvSpPr>
            <a:spLocks noGrp="1"/>
          </p:cNvSpPr>
          <p:nvPr>
            <p:ph type="body" sz="half" idx="17" hasCustomPrompt="1"/>
          </p:nvPr>
        </p:nvSpPr>
        <p:spPr>
          <a:xfrm>
            <a:off x="719402" y="4677140"/>
            <a:ext cx="1878780" cy="65395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 smtClean="0">
                <a:latin typeface="+mn-lt"/>
              </a:rPr>
              <a:t>P</a:t>
            </a:r>
            <a:r>
              <a:rPr lang="en-US" dirty="0" err="1" smtClean="0">
                <a:latin typeface="Calibri"/>
              </a:rPr>
              <a:t>hoto</a:t>
            </a:r>
            <a:r>
              <a:rPr lang="en-US" dirty="0" smtClean="0">
                <a:latin typeface="Calibri"/>
              </a:rPr>
              <a:t> credit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285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ttēls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Attēls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13575" r="26986" b="-552"/>
          <a:stretch/>
        </p:blipFill>
        <p:spPr>
          <a:xfrm>
            <a:off x="-2" y="-1"/>
            <a:ext cx="12192003" cy="6858001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0" t="30516"/>
          <a:stretch/>
        </p:blipFill>
        <p:spPr>
          <a:xfrm>
            <a:off x="-1" y="0"/>
            <a:ext cx="2598183" cy="1982424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797588"/>
            <a:ext cx="1258275" cy="543180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D2BC55B2-FD6E-4CD0-8EDF-A966B0753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9564" y="6256232"/>
            <a:ext cx="6590501" cy="29238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Event/Place, Date – Name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xmlns="" id="{2E068D43-067C-4FE4-8903-0D3400385F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1371" y="6127745"/>
            <a:ext cx="1586187" cy="525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Logo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23" name="Attēls 2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3024"/>
            <a:ext cx="12191999" cy="834976"/>
          </a:xfrm>
          <a:prstGeom prst="rect">
            <a:avLst/>
          </a:prstGeom>
        </p:spPr>
      </p:pic>
      <p:sp>
        <p:nvSpPr>
          <p:cNvPr id="15" name="Virsraksts 1"/>
          <p:cNvSpPr>
            <a:spLocks noGrp="1"/>
          </p:cNvSpPr>
          <p:nvPr>
            <p:ph type="title"/>
          </p:nvPr>
        </p:nvSpPr>
        <p:spPr>
          <a:xfrm>
            <a:off x="7152117" y="1120025"/>
            <a:ext cx="4128459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lv-LV" dirty="0" smtClean="0"/>
              <a:t>Rediģēt šablona virsraksta stilu</a:t>
            </a:r>
            <a:endParaRPr lang="en-US" dirty="0"/>
          </a:p>
        </p:txBody>
      </p:sp>
      <p:sp>
        <p:nvSpPr>
          <p:cNvPr id="24" name="Attēla vietturis 2"/>
          <p:cNvSpPr>
            <a:spLocks noGrp="1"/>
          </p:cNvSpPr>
          <p:nvPr>
            <p:ph type="pic" idx="1"/>
          </p:nvPr>
        </p:nvSpPr>
        <p:spPr>
          <a:xfrm>
            <a:off x="2927648" y="786182"/>
            <a:ext cx="4032448" cy="4563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6" name="Teksta vietturis 3"/>
          <p:cNvSpPr>
            <a:spLocks noGrp="1"/>
          </p:cNvSpPr>
          <p:nvPr>
            <p:ph type="body" sz="half" idx="2"/>
          </p:nvPr>
        </p:nvSpPr>
        <p:spPr>
          <a:xfrm>
            <a:off x="7152117" y="1686762"/>
            <a:ext cx="4128459" cy="3662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 smtClean="0"/>
              <a:t>Rediģēt šablona teksta stilus</a:t>
            </a:r>
          </a:p>
        </p:txBody>
      </p:sp>
      <p:sp>
        <p:nvSpPr>
          <p:cNvPr id="27" name="Teksta vietturis 3"/>
          <p:cNvSpPr>
            <a:spLocks noGrp="1"/>
          </p:cNvSpPr>
          <p:nvPr>
            <p:ph type="body" sz="half" idx="17" hasCustomPrompt="1"/>
          </p:nvPr>
        </p:nvSpPr>
        <p:spPr>
          <a:xfrm>
            <a:off x="719402" y="4677140"/>
            <a:ext cx="1878780" cy="65395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dirty="0" smtClean="0">
                <a:latin typeface="+mn-lt"/>
              </a:rPr>
              <a:t>P</a:t>
            </a:r>
            <a:r>
              <a:rPr lang="en-US" dirty="0" err="1" smtClean="0">
                <a:latin typeface="Calibri"/>
              </a:rPr>
              <a:t>hoto</a:t>
            </a:r>
            <a:r>
              <a:rPr lang="en-US" dirty="0" smtClean="0">
                <a:latin typeface="Calibri"/>
              </a:rPr>
              <a:t> credit</a:t>
            </a:r>
            <a:endParaRPr lang="en-US" dirty="0" smtClean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xmlns="" id="{D2BC55B2-FD6E-4CD0-8EDF-A966B07534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775" y="6256232"/>
            <a:ext cx="6590501" cy="29238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Event/Place, Date – Name</a:t>
            </a:r>
          </a:p>
        </p:txBody>
      </p:sp>
    </p:spTree>
    <p:extLst>
      <p:ext uri="{BB962C8B-B14F-4D97-AF65-F5344CB8AC3E}">
        <p14:creationId xmlns:p14="http://schemas.microsoft.com/office/powerpoint/2010/main" val="8544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910D-D4DF-4569-BB69-42E27C2648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F7B4-267A-4F4F-9A5C-07748A024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910D-D4DF-4569-BB69-42E27C2648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F7B4-267A-4F4F-9A5C-07748A024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0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910D-D4DF-4569-BB69-42E27C2648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F7B4-267A-4F4F-9A5C-07748A024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6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910D-D4DF-4569-BB69-42E27C2648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F7B4-267A-4F4F-9A5C-07748A024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9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910D-D4DF-4569-BB69-42E27C2648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F7B4-267A-4F4F-9A5C-07748A024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7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910D-D4DF-4569-BB69-42E27C2648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F7B4-267A-4F4F-9A5C-07748A024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5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910D-D4DF-4569-BB69-42E27C2648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2F7B4-267A-4F4F-9A5C-07748A024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0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5/6/2024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3" name="Attēls 14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3024"/>
            <a:ext cx="12191999" cy="834976"/>
          </a:xfrm>
          <a:prstGeom prst="rect">
            <a:avLst/>
          </a:prstGeom>
        </p:spPr>
      </p:pic>
      <p:pic>
        <p:nvPicPr>
          <p:cNvPr id="14" name="Attēls 15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95" y="6023024"/>
            <a:ext cx="3446083" cy="834858"/>
          </a:xfrm>
          <a:prstGeom prst="rect">
            <a:avLst/>
          </a:prstGeom>
        </p:spPr>
      </p:pic>
      <p:pic>
        <p:nvPicPr>
          <p:cNvPr id="15" name="Attēls 16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188" y="395846"/>
            <a:ext cx="1982515" cy="850432"/>
          </a:xfrm>
          <a:prstGeom prst="rect">
            <a:avLst/>
          </a:prstGeom>
        </p:spPr>
      </p:pic>
      <p:cxnSp>
        <p:nvCxnSpPr>
          <p:cNvPr id="16" name="Taisns savienotājs 17"/>
          <p:cNvCxnSpPr/>
          <p:nvPr userDrawn="1"/>
        </p:nvCxnSpPr>
        <p:spPr>
          <a:xfrm flipH="1">
            <a:off x="911425" y="1287097"/>
            <a:ext cx="103780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632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612647"/>
          </a:xfrm>
        </p:spPr>
        <p:txBody>
          <a:bodyPr>
            <a:noAutofit/>
          </a:bodyPr>
          <a:lstStyle/>
          <a:p>
            <a:pPr algn="ctr"/>
            <a:r>
              <a:rPr lang="lv-LV" sz="2400" b="1" dirty="0" smtClean="0">
                <a:solidFill>
                  <a:srgbClr val="C00000"/>
                </a:solidFill>
              </a:rPr>
              <a:t/>
            </a:r>
            <a:br>
              <a:rPr lang="lv-LV" sz="2400" b="1" dirty="0" smtClean="0">
                <a:solidFill>
                  <a:srgbClr val="C00000"/>
                </a:solidFill>
              </a:rPr>
            </a:br>
            <a:r>
              <a:rPr lang="lv-LV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Atkrastes</a:t>
            </a:r>
            <a:r>
              <a:rPr lang="lv-LV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vēja parku servisa bāzes ostu attīstības iespējas Latvijas mazajās ostās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2000" dirty="0" smtClean="0">
                <a:latin typeface="Myriad Pro Bold"/>
              </a:rPr>
              <a:t> </a:t>
            </a:r>
            <a:br>
              <a:rPr lang="lv-LV" sz="2000" dirty="0" smtClean="0">
                <a:latin typeface="Myriad Pro Bold"/>
              </a:rPr>
            </a:br>
            <a:endParaRPr lang="en-US" sz="2000" dirty="0">
              <a:latin typeface="Myriad Pro Bold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65" y="876882"/>
            <a:ext cx="8313017" cy="554201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765" y="5577574"/>
            <a:ext cx="116443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754" y="3160753"/>
            <a:ext cx="1420491" cy="536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30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999" b="1" spc="50" dirty="0" smtClean="0">
                <a:solidFill>
                  <a:srgbClr val="253A79"/>
                </a:solidFill>
                <a:latin typeface="Arial"/>
              </a:rPr>
              <a:t>Van Oord </a:t>
            </a:r>
            <a:r>
              <a:rPr lang="lv-LV" sz="1999" b="1" spc="50" dirty="0" smtClean="0">
                <a:solidFill>
                  <a:srgbClr val="253A79"/>
                </a:solidFill>
                <a:latin typeface="Arial"/>
              </a:rPr>
              <a:t>potenciālo </a:t>
            </a:r>
            <a:r>
              <a:rPr lang="lv-LV" sz="1999" b="1" spc="50" dirty="0" err="1" smtClean="0">
                <a:solidFill>
                  <a:srgbClr val="253A79"/>
                </a:solidFill>
                <a:latin typeface="Arial"/>
              </a:rPr>
              <a:t>atkrastes</a:t>
            </a:r>
            <a:r>
              <a:rPr lang="lv-LV" sz="1999" b="1" spc="50" dirty="0" smtClean="0">
                <a:solidFill>
                  <a:srgbClr val="253A79"/>
                </a:solidFill>
                <a:latin typeface="Arial"/>
              </a:rPr>
              <a:t> </a:t>
            </a:r>
            <a:r>
              <a:rPr lang="lv-LV" sz="1999" b="1" spc="50" dirty="0" smtClean="0">
                <a:solidFill>
                  <a:srgbClr val="253A79"/>
                </a:solidFill>
                <a:latin typeface="Arial"/>
              </a:rPr>
              <a:t>vēja parku servisa ostu apmeklējums  2022. gada jūnijā</a:t>
            </a:r>
            <a:endParaRPr lang="en-US" sz="2000" dirty="0"/>
          </a:p>
        </p:txBody>
      </p:sp>
      <p:pic>
        <p:nvPicPr>
          <p:cNvPr id="57" name="Content Placeholder 5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6433" y="989013"/>
            <a:ext cx="9999133" cy="562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600"/>
            <a:ext cx="10515600" cy="1006764"/>
          </a:xfrm>
        </p:spPr>
        <p:txBody>
          <a:bodyPr>
            <a:noAutofit/>
          </a:bodyPr>
          <a:lstStyle/>
          <a:p>
            <a:pPr algn="ctr"/>
            <a:r>
              <a:rPr lang="lv-LV" sz="2400" b="1" dirty="0" smtClean="0">
                <a:solidFill>
                  <a:srgbClr val="C00000"/>
                </a:solidFill>
              </a:rPr>
              <a:t/>
            </a:r>
            <a:br>
              <a:rPr lang="lv-LV" sz="2400" b="1" dirty="0" smtClean="0">
                <a:solidFill>
                  <a:srgbClr val="C00000"/>
                </a:solidFill>
              </a:rPr>
            </a:br>
            <a:r>
              <a:rPr lang="lv-LV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v-LV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Kopējās mazo ostu stratēģijas izstrāde saistībā ar </a:t>
            </a:r>
            <a:r>
              <a:rPr lang="lv-LV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atkrastes</a:t>
            </a:r>
            <a:r>
              <a:rPr lang="lv-LV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vēja parku attīstību Baltijas jūrā un Rīgas jūras līcī </a:t>
            </a:r>
            <a:br>
              <a:rPr lang="lv-LV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Interreg</a:t>
            </a:r>
            <a:r>
              <a:rPr lang="lv-LV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ESTLAT </a:t>
            </a:r>
            <a:r>
              <a:rPr lang="lv-LV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Harbours</a:t>
            </a:r>
            <a:r>
              <a:rPr lang="lv-LV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PPP  </a:t>
            </a:r>
            <a:r>
              <a:rPr lang="lv-LV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2021/ 2027</a:t>
            </a:r>
            <a:br>
              <a:rPr lang="lv-LV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2000" dirty="0" smtClean="0">
                <a:latin typeface="Myriad Pro Bold"/>
              </a:rPr>
              <a:t> </a:t>
            </a:r>
            <a:br>
              <a:rPr lang="lv-LV" sz="2000" dirty="0" smtClean="0">
                <a:latin typeface="Myriad Pro Bold"/>
              </a:rPr>
            </a:br>
            <a:endParaRPr lang="en-US" sz="2000" dirty="0">
              <a:latin typeface="Myriad Pro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2327"/>
            <a:ext cx="10515600" cy="487463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000" b="1" dirty="0" smtClean="0">
                <a:solidFill>
                  <a:srgbClr val="0070C0"/>
                </a:solidFill>
              </a:rPr>
              <a:t>Projekta vadošais partneris: Igaunijas jūras industriju asociācija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000" b="1" dirty="0" smtClean="0">
                <a:solidFill>
                  <a:srgbClr val="0070C0"/>
                </a:solidFill>
              </a:rPr>
              <a:t>Partneri: </a:t>
            </a:r>
            <a:r>
              <a:rPr lang="lv-LV" sz="2000" b="1" dirty="0" err="1" smtClean="0">
                <a:solidFill>
                  <a:srgbClr val="0070C0"/>
                </a:solidFill>
              </a:rPr>
              <a:t>Saaremaa</a:t>
            </a:r>
            <a:r>
              <a:rPr lang="lv-LV" sz="2000" b="1" dirty="0" smtClean="0">
                <a:solidFill>
                  <a:srgbClr val="0070C0"/>
                </a:solidFill>
              </a:rPr>
              <a:t> pašvaldība, </a:t>
            </a:r>
            <a:r>
              <a:rPr lang="lv-LV" sz="2000" b="1" dirty="0" err="1" smtClean="0">
                <a:solidFill>
                  <a:srgbClr val="0070C0"/>
                </a:solidFill>
              </a:rPr>
              <a:t>Hijumaa</a:t>
            </a:r>
            <a:r>
              <a:rPr lang="lv-LV" sz="2000" b="1" dirty="0" smtClean="0">
                <a:solidFill>
                  <a:srgbClr val="0070C0"/>
                </a:solidFill>
              </a:rPr>
              <a:t> pašvaldība, Kurzemes plānošanas reģiona administrācija, Talsu novada pašvaldība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lv-LV" sz="2000" b="1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000" b="1" dirty="0" smtClean="0">
                <a:solidFill>
                  <a:srgbClr val="0070C0"/>
                </a:solidFill>
              </a:rPr>
              <a:t>Kopējās </a:t>
            </a:r>
            <a:r>
              <a:rPr lang="lv-LV" sz="2000" b="1" dirty="0">
                <a:solidFill>
                  <a:srgbClr val="0070C0"/>
                </a:solidFill>
              </a:rPr>
              <a:t>stratēģijas izstrādes mērķis ir nodrošināt pamatojumu mazo ostu attīstības plāniem Talsu novada, </a:t>
            </a:r>
            <a:r>
              <a:rPr lang="lv-LV" sz="2000" b="1" dirty="0" err="1">
                <a:solidFill>
                  <a:srgbClr val="0070C0"/>
                </a:solidFill>
              </a:rPr>
              <a:t>Sāremā</a:t>
            </a:r>
            <a:r>
              <a:rPr lang="lv-LV" sz="2000" b="1" dirty="0">
                <a:solidFill>
                  <a:srgbClr val="0070C0"/>
                </a:solidFill>
              </a:rPr>
              <a:t> un Hījumā salās saistībā ar </a:t>
            </a:r>
            <a:r>
              <a:rPr lang="lv-LV" sz="2000" b="1" dirty="0" err="1">
                <a:solidFill>
                  <a:srgbClr val="0070C0"/>
                </a:solidFill>
              </a:rPr>
              <a:t>atkrastes</a:t>
            </a:r>
            <a:r>
              <a:rPr lang="lv-LV" sz="2000" b="1" dirty="0">
                <a:solidFill>
                  <a:srgbClr val="0070C0"/>
                </a:solidFill>
              </a:rPr>
              <a:t> vēja parku attīstību Baltijas jūrā un Rīgas jūras līcī Latvijas un Igaunijas ekskluzīvajās ekonomiskajās zonās. </a:t>
            </a:r>
            <a:endParaRPr lang="lv-LV" sz="2000" b="1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lv-LV" sz="2000" b="1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000" b="1" dirty="0" smtClean="0">
                <a:solidFill>
                  <a:srgbClr val="0070C0"/>
                </a:solidFill>
              </a:rPr>
              <a:t>Kopējās </a:t>
            </a:r>
            <a:r>
              <a:rPr lang="lv-LV" sz="2000" b="1" dirty="0">
                <a:solidFill>
                  <a:srgbClr val="0070C0"/>
                </a:solidFill>
              </a:rPr>
              <a:t>stratēģijas izstrādei  ir jāsniedz redzējums par sinhronizētu/</a:t>
            </a:r>
            <a:r>
              <a:rPr lang="lv-LV" sz="2000" b="1" dirty="0" err="1">
                <a:solidFill>
                  <a:srgbClr val="0070C0"/>
                </a:solidFill>
              </a:rPr>
              <a:t>simbiotisku</a:t>
            </a:r>
            <a:r>
              <a:rPr lang="lv-LV" sz="2000" b="1" dirty="0">
                <a:solidFill>
                  <a:srgbClr val="0070C0"/>
                </a:solidFill>
              </a:rPr>
              <a:t> mazo ostu attīstību Igaunijā un Latvijā un jāpalīdz attiecīgo vietējo/reģionālo attīstības plānu obligāto sadaļu izstrādē: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000" b="1" dirty="0">
                <a:solidFill>
                  <a:srgbClr val="0070C0"/>
                </a:solidFill>
              </a:rPr>
              <a:t>1) pašreizējās situācijas analīze un priekšnosacījumi turpmākai attīstībai;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000" b="1" dirty="0">
                <a:solidFill>
                  <a:srgbClr val="0070C0"/>
                </a:solidFill>
              </a:rPr>
              <a:t>2) vīzija par nepieciešamajām aktivitātēm attīstības plāna īstenošanai, attīstības mērķi un galvenās stratēģijas mērķu </a:t>
            </a:r>
            <a:r>
              <a:rPr lang="lv-LV" sz="2000" b="1" dirty="0" smtClean="0">
                <a:solidFill>
                  <a:srgbClr val="0070C0"/>
                </a:solidFill>
              </a:rPr>
              <a:t>sasniegšanai ( t.s. </a:t>
            </a:r>
            <a:r>
              <a:rPr lang="lv-LV" sz="2000" b="1" dirty="0" smtClean="0">
                <a:solidFill>
                  <a:srgbClr val="0070C0"/>
                </a:solidFill>
              </a:rPr>
              <a:t>PPP vadlīnijas)</a:t>
            </a:r>
            <a:r>
              <a:rPr lang="lv-LV" sz="2000" b="1" dirty="0" smtClean="0">
                <a:solidFill>
                  <a:srgbClr val="0070C0"/>
                </a:solidFill>
              </a:rPr>
              <a:t>.</a:t>
            </a:r>
            <a:endParaRPr lang="lv-LV" sz="2000" b="1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lv-LV" sz="1800" b="1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lv-LV" sz="1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72548"/>
          </a:xfrm>
        </p:spPr>
        <p:txBody>
          <a:bodyPr>
            <a:normAutofit fontScale="90000"/>
          </a:bodyPr>
          <a:lstStyle/>
          <a:p>
            <a:pPr algn="ctr"/>
            <a:r>
              <a:rPr lang="lv-LV" sz="2000" b="1" dirty="0" smtClean="0">
                <a:solidFill>
                  <a:srgbClr val="004C97"/>
                </a:solidFill>
                <a:latin typeface="Myriad Pro Bold"/>
              </a:rPr>
              <a:t>Vispārējās prasības </a:t>
            </a:r>
            <a:r>
              <a:rPr lang="lv-LV" sz="2000" b="1" dirty="0" err="1" smtClean="0">
                <a:solidFill>
                  <a:srgbClr val="004C97"/>
                </a:solidFill>
                <a:latin typeface="Myriad Pro Bold"/>
              </a:rPr>
              <a:t>atkrastes</a:t>
            </a:r>
            <a:r>
              <a:rPr lang="lv-LV" sz="2000" b="1" dirty="0" smtClean="0">
                <a:solidFill>
                  <a:srgbClr val="004C97"/>
                </a:solidFill>
                <a:latin typeface="Myriad Pro Bold"/>
              </a:rPr>
              <a:t> </a:t>
            </a:r>
            <a:r>
              <a:rPr lang="lv-LV" sz="2000" b="1" dirty="0">
                <a:solidFill>
                  <a:srgbClr val="004C97"/>
                </a:solidFill>
                <a:latin typeface="Myriad Pro Bold"/>
              </a:rPr>
              <a:t>vēja </a:t>
            </a:r>
            <a:r>
              <a:rPr lang="lv-LV" sz="2000" b="1" dirty="0" smtClean="0">
                <a:solidFill>
                  <a:srgbClr val="004C97"/>
                </a:solidFill>
                <a:latin typeface="Myriad Pro Bold"/>
              </a:rPr>
              <a:t>parku O&amp;M  (Operacionālo &amp; Apkalpošanas) bāzu ostām</a:t>
            </a:r>
            <a:r>
              <a:rPr lang="lv-LV" sz="1800" b="1" dirty="0">
                <a:solidFill>
                  <a:srgbClr val="004C97"/>
                </a:solidFill>
                <a:latin typeface="Myriad Pro Bold"/>
              </a:rPr>
              <a:t/>
            </a:r>
            <a:br>
              <a:rPr lang="lv-LV" sz="1800" b="1" dirty="0">
                <a:solidFill>
                  <a:srgbClr val="004C97"/>
                </a:solidFill>
                <a:latin typeface="Myriad Pro Bold"/>
              </a:rPr>
            </a:br>
            <a:r>
              <a:rPr lang="lv-LV" sz="1800" dirty="0" smtClean="0">
                <a:latin typeface="Myriad Pro Bold"/>
              </a:rPr>
              <a:t>Atklāto un slēgto noliktavu pieejamība ( līdz 10000 kvadrātmetriem; kuģu remonta pakalpojumi (t.s. </a:t>
            </a:r>
            <a:r>
              <a:rPr lang="lv-LV" sz="1800" dirty="0" err="1" smtClean="0">
                <a:latin typeface="Myriad Pro Bold"/>
              </a:rPr>
              <a:t>slipi</a:t>
            </a:r>
            <a:r>
              <a:rPr lang="lv-LV" sz="1800" dirty="0" smtClean="0">
                <a:latin typeface="Myriad Pro Bold"/>
              </a:rPr>
              <a:t> kuģu pacelšanai); izglītots un pieredzējis personāls </a:t>
            </a:r>
            <a:r>
              <a:rPr lang="lv-LV" sz="1800" dirty="0">
                <a:latin typeface="Myriad Pro Bold"/>
              </a:rPr>
              <a:t>; </a:t>
            </a:r>
            <a:r>
              <a:rPr lang="lv-LV" sz="1800" dirty="0" smtClean="0">
                <a:latin typeface="Myriad Pro Bold"/>
              </a:rPr>
              <a:t>attīstīta publiskā infrastruktūra ( t.s. naktsmītņu pieejamība)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14765"/>
            <a:ext cx="5157787" cy="618835"/>
          </a:xfrm>
        </p:spPr>
        <p:txBody>
          <a:bodyPr>
            <a:noAutofit/>
          </a:bodyPr>
          <a:lstStyle/>
          <a:p>
            <a:pPr algn="ctr"/>
            <a:r>
              <a:rPr lang="lv-LV" sz="1600" dirty="0" smtClean="0">
                <a:solidFill>
                  <a:srgbClr val="004C97"/>
                </a:solidFill>
                <a:latin typeface="Myriad Pro Bold"/>
              </a:rPr>
              <a:t>Kuģi </a:t>
            </a:r>
            <a:r>
              <a:rPr lang="lv-LV" sz="1600" dirty="0">
                <a:solidFill>
                  <a:srgbClr val="004C97"/>
                </a:solidFill>
                <a:latin typeface="Myriad Pro Bold"/>
              </a:rPr>
              <a:t>apkalpojošā </a:t>
            </a:r>
            <a:r>
              <a:rPr lang="lv-LV" sz="1600" dirty="0" smtClean="0">
                <a:solidFill>
                  <a:srgbClr val="004C97"/>
                </a:solidFill>
                <a:latin typeface="Myriad Pro Bold"/>
              </a:rPr>
              <a:t>personāla transportēšanai (CTV) </a:t>
            </a:r>
            <a:r>
              <a:rPr lang="lv-LV" sz="1600" dirty="0" err="1" smtClean="0">
                <a:solidFill>
                  <a:srgbClr val="004C97"/>
                </a:solidFill>
                <a:latin typeface="Myriad Pro Bold"/>
              </a:rPr>
              <a:t>max</a:t>
            </a:r>
            <a:r>
              <a:rPr lang="lv-LV" sz="1600" dirty="0" smtClean="0">
                <a:solidFill>
                  <a:srgbClr val="004C97"/>
                </a:solidFill>
                <a:latin typeface="Myriad Pro Bold"/>
              </a:rPr>
              <a:t>. Tehniskie parametri: iegrime līdz 3,5 m, garums līdz 30 m</a:t>
            </a: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69" y="1237673"/>
            <a:ext cx="5183188" cy="89592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lv-LV" sz="1600" dirty="0" smtClean="0">
                <a:solidFill>
                  <a:srgbClr val="004C97"/>
                </a:solidFill>
                <a:latin typeface="Myriad Pro Bold"/>
              </a:rPr>
              <a:t>Operacionālie tehniskās apkalpošanas kuģi (SOV). Tehniskie parametri : iegrime līdz 7 m, garums līdz 100 m</a:t>
            </a:r>
            <a:endParaRPr lang="en-US" sz="1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0362" y="2576945"/>
            <a:ext cx="4916639" cy="3814618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769" y="2622051"/>
            <a:ext cx="5182049" cy="376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2402"/>
          </a:xfrm>
        </p:spPr>
        <p:txBody>
          <a:bodyPr>
            <a:normAutofit/>
          </a:bodyPr>
          <a:lstStyle/>
          <a:p>
            <a:pPr algn="ctr"/>
            <a:r>
              <a:rPr lang="lv-LV" sz="1800" b="1" dirty="0" smtClean="0">
                <a:solidFill>
                  <a:srgbClr val="004C97"/>
                </a:solidFill>
                <a:latin typeface="Myriad Pro Bold"/>
              </a:rPr>
              <a:t>Plānoto </a:t>
            </a:r>
            <a:r>
              <a:rPr lang="lv-LV" sz="1800" b="1" dirty="0" err="1" smtClean="0">
                <a:solidFill>
                  <a:srgbClr val="004C97"/>
                </a:solidFill>
                <a:latin typeface="Myriad Pro Bold"/>
              </a:rPr>
              <a:t>atkrastes</a:t>
            </a:r>
            <a:r>
              <a:rPr lang="lv-LV" sz="1800" b="1" dirty="0" smtClean="0">
                <a:solidFill>
                  <a:srgbClr val="004C97"/>
                </a:solidFill>
                <a:latin typeface="Myriad Pro Bold"/>
              </a:rPr>
              <a:t> </a:t>
            </a:r>
            <a:r>
              <a:rPr lang="lv-LV" sz="1800" b="1" dirty="0">
                <a:solidFill>
                  <a:srgbClr val="004C97"/>
                </a:solidFill>
                <a:latin typeface="Myriad Pro Bold"/>
              </a:rPr>
              <a:t>vēja </a:t>
            </a:r>
            <a:r>
              <a:rPr lang="lv-LV" sz="1800" b="1" dirty="0" smtClean="0">
                <a:solidFill>
                  <a:srgbClr val="004C97"/>
                </a:solidFill>
                <a:latin typeface="Myriad Pro Bold"/>
              </a:rPr>
              <a:t>parku </a:t>
            </a:r>
            <a:r>
              <a:rPr lang="lv-LV" sz="1800" b="1" dirty="0">
                <a:solidFill>
                  <a:srgbClr val="004C97"/>
                </a:solidFill>
                <a:latin typeface="Myriad Pro Bold"/>
              </a:rPr>
              <a:t>atrašanās vietas Latvijas un Igaunijas ekskluzīvajās ekonomiskajās </a:t>
            </a:r>
            <a:r>
              <a:rPr lang="lv-LV" sz="1800" b="1" dirty="0" smtClean="0">
                <a:solidFill>
                  <a:srgbClr val="004C97"/>
                </a:solidFill>
                <a:latin typeface="Myriad Pro Bold"/>
              </a:rPr>
              <a:t>zonās un operacionālie attālumi līdz ostām ( </a:t>
            </a:r>
            <a:r>
              <a:rPr lang="lv-LV" sz="1800" b="1" dirty="0" smtClean="0">
                <a:solidFill>
                  <a:srgbClr val="004C97"/>
                </a:solidFill>
                <a:latin typeface="Myriad Pro Bold"/>
              </a:rPr>
              <a:t>aptuveni</a:t>
            </a:r>
            <a:r>
              <a:rPr lang="lv-LV" sz="1800" b="1" dirty="0" smtClean="0">
                <a:solidFill>
                  <a:srgbClr val="004C97"/>
                </a:solidFill>
                <a:latin typeface="Myriad Pro Bold"/>
              </a:rPr>
              <a:t> </a:t>
            </a:r>
            <a:r>
              <a:rPr lang="lv-LV" sz="1800" b="1" dirty="0" smtClean="0">
                <a:solidFill>
                  <a:srgbClr val="004C97"/>
                </a:solidFill>
                <a:latin typeface="Myriad Pro Bold"/>
              </a:rPr>
              <a:t>40 </a:t>
            </a:r>
            <a:r>
              <a:rPr lang="lv-LV" sz="1800" b="1" dirty="0" smtClean="0">
                <a:solidFill>
                  <a:srgbClr val="004C97"/>
                </a:solidFill>
                <a:latin typeface="Myriad Pro Bold"/>
              </a:rPr>
              <a:t>km vai 22 </a:t>
            </a:r>
            <a:r>
              <a:rPr lang="lv-LV" sz="1800" b="1" dirty="0" err="1" smtClean="0">
                <a:solidFill>
                  <a:srgbClr val="004C97"/>
                </a:solidFill>
                <a:latin typeface="Myriad Pro Bold"/>
              </a:rPr>
              <a:t>j.j</a:t>
            </a:r>
            <a:r>
              <a:rPr lang="lv-LV" sz="1800" b="1" dirty="0" smtClean="0">
                <a:solidFill>
                  <a:srgbClr val="004C97"/>
                </a:solidFill>
                <a:latin typeface="Myriad Pro Bold"/>
              </a:rPr>
              <a:t>. )  </a:t>
            </a:r>
            <a:endParaRPr lang="en-US" sz="2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7273" y="1467366"/>
            <a:ext cx="3704733" cy="4950381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36" y="1463783"/>
            <a:ext cx="3749963" cy="4953964"/>
          </a:xfrm>
        </p:spPr>
      </p:pic>
    </p:spTree>
    <p:extLst>
      <p:ext uri="{BB962C8B-B14F-4D97-AF65-F5344CB8AC3E}">
        <p14:creationId xmlns:p14="http://schemas.microsoft.com/office/powerpoint/2010/main" val="218351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584"/>
          </a:xfrm>
        </p:spPr>
        <p:txBody>
          <a:bodyPr>
            <a:normAutofit/>
          </a:bodyPr>
          <a:lstStyle/>
          <a:p>
            <a:pPr algn="ctr"/>
            <a:r>
              <a:rPr lang="lv-LV" sz="2000" b="1" spc="50" dirty="0" smtClean="0">
                <a:solidFill>
                  <a:srgbClr val="253A79"/>
                </a:solidFill>
                <a:latin typeface="Arial"/>
              </a:rPr>
              <a:t>Salacgrīvas </a:t>
            </a:r>
            <a:r>
              <a:rPr lang="lv-LV" sz="2000" b="1" spc="50" dirty="0">
                <a:solidFill>
                  <a:srgbClr val="253A79"/>
                </a:solidFill>
                <a:latin typeface="Arial"/>
              </a:rPr>
              <a:t>osta</a:t>
            </a:r>
            <a:endParaRPr lang="en-US" dirty="0"/>
          </a:p>
        </p:txBody>
      </p:sp>
      <p:pic>
        <p:nvPicPr>
          <p:cNvPr id="5" name="Attēls 3" descr="Attēls, kurā ir ārpus telpām, ūdens, debesis, aero&#10;&#10;Apraksts ģenerēts automātiski">
            <a:extLst>
              <a:ext uri="{FF2B5EF4-FFF2-40B4-BE49-F238E27FC236}">
                <a16:creationId xmlns="" xmlns:a16="http://schemas.microsoft.com/office/drawing/2014/main" id="{6CA3DC26-9218-A032-98C4-10419B5189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9174"/>
            <a:ext cx="5181600" cy="3884239"/>
          </a:xfrm>
          <a:prstGeom prst="rect">
            <a:avLst/>
          </a:prstGeom>
          <a:blipFill>
            <a:blip r:embed="rId4">
              <a:alphaModFix amt="15000"/>
            </a:blip>
            <a:tile tx="0" ty="0" sx="100000" sy="100000" flip="none" algn="tl"/>
          </a:blipFill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6" name="Attēls 3" descr="Attēls, kurā ir ārpus telpām, debesis, mākonis, ūdens&#10;&#10;Apraksts ģenerēts automātiski">
            <a:extLst>
              <a:ext uri="{FF2B5EF4-FFF2-40B4-BE49-F238E27FC236}">
                <a16:creationId xmlns="" xmlns:a16="http://schemas.microsoft.com/office/drawing/2014/main" id="{BBB3C4AB-0D25-8453-43B0-F9B53EBCC3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colorTemperature colorTemp="4945"/>
                    </a14:imgEffect>
                    <a14:imgEffect>
                      <a14:brightnessContrast bright="23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199"/>
          </a:xfrm>
          <a:prstGeom prst="rect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420635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/>
          </a:bodyPr>
          <a:lstStyle/>
          <a:p>
            <a:pPr algn="ctr"/>
            <a:r>
              <a:rPr lang="lv-LV" sz="2000" b="1" spc="50" dirty="0">
                <a:solidFill>
                  <a:srgbClr val="253A79"/>
                </a:solidFill>
                <a:latin typeface="Arial"/>
              </a:rPr>
              <a:t>Rojas osta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5391"/>
            <a:ext cx="5181600" cy="3451806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5742"/>
            <a:ext cx="5181600" cy="3451103"/>
          </a:xfrm>
        </p:spPr>
      </p:pic>
    </p:spTree>
    <p:extLst>
      <p:ext uri="{BB962C8B-B14F-4D97-AF65-F5344CB8AC3E}">
        <p14:creationId xmlns:p14="http://schemas.microsoft.com/office/powerpoint/2010/main" val="24452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1639"/>
          </a:xfrm>
        </p:spPr>
        <p:txBody>
          <a:bodyPr>
            <a:normAutofit/>
          </a:bodyPr>
          <a:lstStyle/>
          <a:p>
            <a:pPr algn="ctr"/>
            <a:r>
              <a:rPr lang="lv-LV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Kopējie izaicinājumi un risinājumi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8364"/>
            <a:ext cx="10515600" cy="5068599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C97"/>
              </a:buClr>
              <a:buNone/>
            </a:pPr>
            <a:r>
              <a:rPr lang="lv-LV" sz="2000" dirty="0">
                <a:solidFill>
                  <a:srgbClr val="004C97"/>
                </a:solidFill>
                <a:latin typeface="Myriad pro"/>
              </a:rPr>
              <a:t>1. </a:t>
            </a:r>
            <a:r>
              <a:rPr lang="lv-LV" sz="2000" b="1" dirty="0" smtClean="0">
                <a:solidFill>
                  <a:srgbClr val="004C97"/>
                </a:solidFill>
                <a:latin typeface="Myriad pro"/>
              </a:rPr>
              <a:t>Mazo ostu darbības </a:t>
            </a:r>
            <a:r>
              <a:rPr lang="lv-LV" sz="2000" b="1" dirty="0">
                <a:solidFill>
                  <a:srgbClr val="004C97"/>
                </a:solidFill>
                <a:latin typeface="Myriad pro"/>
              </a:rPr>
              <a:t>diversifikācija un areālu paplašināšana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C97"/>
              </a:buClr>
              <a:buNone/>
            </a:pPr>
            <a:r>
              <a:rPr lang="lv-LV" sz="2000" b="1" dirty="0">
                <a:solidFill>
                  <a:srgbClr val="004C97"/>
                </a:solidFill>
                <a:latin typeface="Myriad pro"/>
              </a:rPr>
              <a:t>1.1. Ostu infrastruktūra ( padziļināšana, hidrobūves, </a:t>
            </a:r>
            <a:r>
              <a:rPr lang="lv-LV" sz="2000" b="1" dirty="0" smtClean="0">
                <a:solidFill>
                  <a:srgbClr val="004C97"/>
                </a:solidFill>
                <a:latin typeface="Myriad pro"/>
              </a:rPr>
              <a:t>termināli)</a:t>
            </a:r>
            <a:endParaRPr lang="lv-LV" sz="2000" b="1" dirty="0">
              <a:solidFill>
                <a:srgbClr val="004C97"/>
              </a:solidFill>
              <a:latin typeface="Myriad pro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C97"/>
              </a:buClr>
              <a:buNone/>
            </a:pPr>
            <a:r>
              <a:rPr lang="lv-LV" sz="2000" b="1" dirty="0">
                <a:solidFill>
                  <a:srgbClr val="004C97"/>
                </a:solidFill>
                <a:latin typeface="Myriad pro"/>
              </a:rPr>
              <a:t>1.2. Ražošanas un loģistikas centru attīstība ostās un reģionā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C97"/>
              </a:buClr>
              <a:buNone/>
            </a:pPr>
            <a:r>
              <a:rPr lang="lv-LV" sz="2000" b="1" dirty="0">
                <a:solidFill>
                  <a:srgbClr val="004C97"/>
                </a:solidFill>
                <a:latin typeface="Myriad pro"/>
              </a:rPr>
              <a:t>1.3. Ārējā infrastruktūra ( autoceļi, elektroapgāde, ‘’Rail </a:t>
            </a:r>
            <a:r>
              <a:rPr lang="lv-LV" sz="2000" b="1" dirty="0" err="1">
                <a:solidFill>
                  <a:srgbClr val="004C97"/>
                </a:solidFill>
                <a:latin typeface="Myriad pro"/>
              </a:rPr>
              <a:t>Baltic</a:t>
            </a:r>
            <a:r>
              <a:rPr lang="lv-LV" sz="2000" b="1" dirty="0">
                <a:solidFill>
                  <a:srgbClr val="004C97"/>
                </a:solidFill>
                <a:latin typeface="Myriad pro"/>
              </a:rPr>
              <a:t>’’)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C97"/>
              </a:buClr>
              <a:buNone/>
            </a:pPr>
            <a:r>
              <a:rPr lang="lv-LV" sz="2000" b="1" dirty="0">
                <a:solidFill>
                  <a:srgbClr val="004C97"/>
                </a:solidFill>
                <a:latin typeface="Myriad pro"/>
              </a:rPr>
              <a:t>2. Finansēšanas avoti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C97"/>
              </a:buClr>
              <a:buNone/>
            </a:pPr>
            <a:r>
              <a:rPr lang="lv-LV" sz="2000" b="1" dirty="0">
                <a:solidFill>
                  <a:srgbClr val="004C97"/>
                </a:solidFill>
                <a:latin typeface="Myriad pro"/>
              </a:rPr>
              <a:t>2.1. Ostu pārvaldes resursi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C97"/>
              </a:buClr>
              <a:buNone/>
            </a:pPr>
            <a:r>
              <a:rPr lang="lv-LV" sz="2000" b="1" dirty="0">
                <a:solidFill>
                  <a:srgbClr val="004C97"/>
                </a:solidFill>
                <a:latin typeface="Myriad pro"/>
              </a:rPr>
              <a:t>2.3. Ārējie resursi ( t.s. Valsts, pašvaldība, ES fondi)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C97"/>
              </a:buClr>
              <a:buNone/>
            </a:pPr>
            <a:r>
              <a:rPr lang="lv-LV" sz="2000" b="1" dirty="0">
                <a:solidFill>
                  <a:srgbClr val="004C97"/>
                </a:solidFill>
                <a:latin typeface="Myriad pro"/>
              </a:rPr>
              <a:t>2.3. Ostas uzņēmumu </a:t>
            </a:r>
            <a:r>
              <a:rPr lang="lv-LV" sz="2000" b="1" dirty="0" smtClean="0">
                <a:solidFill>
                  <a:srgbClr val="004C97"/>
                </a:solidFill>
                <a:latin typeface="Myriad pro"/>
              </a:rPr>
              <a:t>resursi ( t.s. PPP risinājumi)</a:t>
            </a:r>
            <a:endParaRPr lang="lv-LV" sz="2000" b="1" dirty="0">
              <a:solidFill>
                <a:srgbClr val="004C97"/>
              </a:solidFill>
              <a:latin typeface="Myriad pro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C97"/>
              </a:buClr>
              <a:buNone/>
            </a:pPr>
            <a:r>
              <a:rPr lang="lv-LV" sz="2000" b="1" dirty="0">
                <a:solidFill>
                  <a:srgbClr val="004C97"/>
                </a:solidFill>
                <a:latin typeface="Myriad pro"/>
              </a:rPr>
              <a:t>3. Likumdošana un juridiskie akti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C97"/>
              </a:buClr>
              <a:buNone/>
            </a:pPr>
            <a:r>
              <a:rPr lang="lv-LV" sz="2000" b="1" dirty="0">
                <a:solidFill>
                  <a:srgbClr val="004C97"/>
                </a:solidFill>
                <a:latin typeface="Myriad pro"/>
              </a:rPr>
              <a:t>3.1. </a:t>
            </a:r>
            <a:r>
              <a:rPr lang="lv-LV" sz="2000" b="1" dirty="0" smtClean="0">
                <a:solidFill>
                  <a:srgbClr val="004C97"/>
                </a:solidFill>
                <a:latin typeface="Myriad pro"/>
              </a:rPr>
              <a:t> LR Ostu likums ( t.s. pārvaldības modelis, privātā kapitāla piesaistes modeļi, korelācija ar apbūves tiesību institūtu)</a:t>
            </a:r>
            <a:endParaRPr lang="lv-LV" sz="2000" b="1" dirty="0">
              <a:solidFill>
                <a:srgbClr val="004C97"/>
              </a:solidFill>
              <a:latin typeface="Myriad pro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C97"/>
              </a:buClr>
              <a:buNone/>
            </a:pPr>
            <a:r>
              <a:rPr lang="lv-LV" sz="2000" b="1" dirty="0">
                <a:solidFill>
                  <a:srgbClr val="004C97"/>
                </a:solidFill>
                <a:latin typeface="Myriad pro"/>
              </a:rPr>
              <a:t>3.2. </a:t>
            </a:r>
            <a:r>
              <a:rPr lang="lv-LV" sz="2000" b="1" dirty="0" smtClean="0">
                <a:solidFill>
                  <a:srgbClr val="004C97"/>
                </a:solidFill>
                <a:latin typeface="Myriad pro"/>
              </a:rPr>
              <a:t>Saistošie vietēji juridiskie akti </a:t>
            </a:r>
            <a:endParaRPr lang="lv-LV" sz="2000" b="1" dirty="0">
              <a:solidFill>
                <a:srgbClr val="004C97"/>
              </a:solidFill>
              <a:latin typeface="Myriad pro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C97"/>
              </a:buClr>
              <a:buNone/>
            </a:pPr>
            <a:r>
              <a:rPr lang="lv-LV" sz="2000" b="1" dirty="0">
                <a:solidFill>
                  <a:srgbClr val="004C97"/>
                </a:solidFill>
                <a:latin typeface="Myriad pro"/>
              </a:rPr>
              <a:t>3.3. </a:t>
            </a:r>
            <a:r>
              <a:rPr lang="lv-LV" sz="2000" b="1" dirty="0" smtClean="0">
                <a:solidFill>
                  <a:srgbClr val="004C97"/>
                </a:solidFill>
                <a:latin typeface="Myriad pro"/>
              </a:rPr>
              <a:t>Saistošie ārējie juridiskie </a:t>
            </a:r>
            <a:r>
              <a:rPr lang="lv-LV" sz="2000" b="1" dirty="0">
                <a:solidFill>
                  <a:srgbClr val="004C97"/>
                </a:solidFill>
                <a:latin typeface="Myriad pro"/>
              </a:rPr>
              <a:t>akti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15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xmlns="" id="{98133930-D9D5-460E-8FC1-9B1B8C2550BA}"/>
              </a:ext>
            </a:extLst>
          </p:cNvPr>
          <p:cNvSpPr txBox="1">
            <a:spLocks/>
          </p:cNvSpPr>
          <p:nvPr/>
        </p:nvSpPr>
        <p:spPr>
          <a:xfrm>
            <a:off x="6816080" y="2084851"/>
            <a:ext cx="3168352" cy="115212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algn="l" eaLnBrk="1" hangingPunct="1">
              <a:defRPr sz="3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805" eaLnBrk="1" hangingPunct="1">
              <a:defRPr>
                <a:latin typeface="+mn-lt"/>
                <a:ea typeface="+mn-ea"/>
                <a:cs typeface="+mn-cs"/>
              </a:defRPr>
            </a:lvl2pPr>
            <a:lvl3pPr marL="715609" eaLnBrk="1" hangingPunct="1">
              <a:defRPr>
                <a:latin typeface="+mn-lt"/>
                <a:ea typeface="+mn-ea"/>
                <a:cs typeface="+mn-cs"/>
              </a:defRPr>
            </a:lvl3pPr>
            <a:lvl4pPr marL="1073414" eaLnBrk="1" hangingPunct="1">
              <a:defRPr>
                <a:latin typeface="+mn-lt"/>
                <a:ea typeface="+mn-ea"/>
                <a:cs typeface="+mn-cs"/>
              </a:defRPr>
            </a:lvl4pPr>
            <a:lvl5pPr marL="1431219" eaLnBrk="1" hangingPunct="1">
              <a:defRPr>
                <a:latin typeface="+mn-lt"/>
                <a:ea typeface="+mn-ea"/>
                <a:cs typeface="+mn-cs"/>
              </a:defRPr>
            </a:lvl5pPr>
            <a:lvl6pPr marL="1789024" eaLnBrk="1" hangingPunct="1">
              <a:defRPr>
                <a:latin typeface="+mn-lt"/>
                <a:ea typeface="+mn-ea"/>
                <a:cs typeface="+mn-cs"/>
              </a:defRPr>
            </a:lvl6pPr>
            <a:lvl7pPr marL="2146828" eaLnBrk="1" hangingPunct="1">
              <a:defRPr>
                <a:latin typeface="+mn-lt"/>
                <a:ea typeface="+mn-ea"/>
                <a:cs typeface="+mn-cs"/>
              </a:defRPr>
            </a:lvl7pPr>
            <a:lvl8pPr marL="2504633" eaLnBrk="1" hangingPunct="1">
              <a:defRPr>
                <a:latin typeface="+mn-lt"/>
                <a:ea typeface="+mn-ea"/>
                <a:cs typeface="+mn-cs"/>
              </a:defRPr>
            </a:lvl8pPr>
            <a:lvl9pPr marL="2862438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3200" kern="0" dirty="0">
              <a:solidFill>
                <a:srgbClr val="EBEBEB"/>
              </a:solidFill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xmlns="" id="{68B828A3-9B4C-4FEF-A9FF-2BAE0F1C42C2}"/>
              </a:ext>
            </a:extLst>
          </p:cNvPr>
          <p:cNvSpPr txBox="1">
            <a:spLocks/>
          </p:cNvSpPr>
          <p:nvPr/>
        </p:nvSpPr>
        <p:spPr>
          <a:xfrm>
            <a:off x="6816080" y="3195782"/>
            <a:ext cx="3196138" cy="2013527"/>
          </a:xfrm>
          <a:prstGeom prst="rect">
            <a:avLst/>
          </a:prstGeom>
        </p:spPr>
        <p:txBody>
          <a:bodyPr>
            <a:noAutofit/>
          </a:bodyPr>
          <a:lstStyle>
            <a:lvl1pPr marL="0" algn="l" eaLnBrk="1" hangingPunct="1"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805" eaLnBrk="1" hangingPunct="1">
              <a:defRPr>
                <a:latin typeface="+mn-lt"/>
                <a:ea typeface="+mn-ea"/>
                <a:cs typeface="+mn-cs"/>
              </a:defRPr>
            </a:lvl2pPr>
            <a:lvl3pPr marL="715609" eaLnBrk="1" hangingPunct="1">
              <a:defRPr>
                <a:latin typeface="+mn-lt"/>
                <a:ea typeface="+mn-ea"/>
                <a:cs typeface="+mn-cs"/>
              </a:defRPr>
            </a:lvl3pPr>
            <a:lvl4pPr marL="1073414" eaLnBrk="1" hangingPunct="1">
              <a:defRPr>
                <a:latin typeface="+mn-lt"/>
                <a:ea typeface="+mn-ea"/>
                <a:cs typeface="+mn-cs"/>
              </a:defRPr>
            </a:lvl4pPr>
            <a:lvl5pPr marL="1431219" eaLnBrk="1" hangingPunct="1">
              <a:defRPr>
                <a:latin typeface="+mn-lt"/>
                <a:ea typeface="+mn-ea"/>
                <a:cs typeface="+mn-cs"/>
              </a:defRPr>
            </a:lvl5pPr>
            <a:lvl6pPr marL="1789024" eaLnBrk="1" hangingPunct="1">
              <a:defRPr>
                <a:latin typeface="+mn-lt"/>
                <a:ea typeface="+mn-ea"/>
                <a:cs typeface="+mn-cs"/>
              </a:defRPr>
            </a:lvl6pPr>
            <a:lvl7pPr marL="2146828" eaLnBrk="1" hangingPunct="1">
              <a:defRPr>
                <a:latin typeface="+mn-lt"/>
                <a:ea typeface="+mn-ea"/>
                <a:cs typeface="+mn-cs"/>
              </a:defRPr>
            </a:lvl7pPr>
            <a:lvl8pPr marL="2504633" eaLnBrk="1" hangingPunct="1">
              <a:defRPr>
                <a:latin typeface="+mn-lt"/>
                <a:ea typeface="+mn-ea"/>
                <a:cs typeface="+mn-cs"/>
              </a:defRPr>
            </a:lvl8pPr>
            <a:lvl9pPr marL="2862438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1800" b="1" kern="0" dirty="0" smtClean="0">
              <a:solidFill>
                <a:prstClr val="white"/>
              </a:solidFill>
            </a:endParaRPr>
          </a:p>
        </p:txBody>
      </p:sp>
      <p:pic>
        <p:nvPicPr>
          <p:cNvPr id="9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1"/>
          <a:stretch>
            <a:fillRect/>
          </a:stretch>
        </p:blipFill>
        <p:spPr bwMode="auto">
          <a:xfrm>
            <a:off x="5144654" y="4922983"/>
            <a:ext cx="2096655" cy="1681018"/>
          </a:xfrm>
          <a:prstGeom prst="rect">
            <a:avLst/>
          </a:prstGeom>
          <a:solidFill>
            <a:srgbClr val="C7C68C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2690336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v-LV" sz="2800" b="1" kern="0" dirty="0" smtClean="0">
                <a:solidFill>
                  <a:srgbClr val="C00000"/>
                </a:solidFill>
              </a:rPr>
              <a:t>Paldies par Jūsu uzmanību</a:t>
            </a:r>
            <a:endParaRPr lang="lv-LV" sz="2800" b="1" kern="0" dirty="0" smtClean="0">
              <a:solidFill>
                <a:srgbClr val="C00000"/>
              </a:solidFill>
            </a:endParaRPr>
          </a:p>
          <a:p>
            <a:pPr algn="ctr"/>
            <a:r>
              <a:rPr lang="lv-LV" b="1" kern="0" dirty="0" smtClean="0">
                <a:solidFill>
                  <a:prstClr val="white"/>
                </a:solidFill>
              </a:rPr>
              <a:t>Janis </a:t>
            </a:r>
            <a:r>
              <a:rPr lang="lv-LV" b="1" kern="0" dirty="0">
                <a:solidFill>
                  <a:prstClr val="white"/>
                </a:solidFill>
              </a:rPr>
              <a:t>Megnis</a:t>
            </a:r>
          </a:p>
          <a:p>
            <a:pPr algn="ctr"/>
            <a:r>
              <a:rPr lang="lv-LV" b="1" kern="0" dirty="0" smtClean="0">
                <a:solidFill>
                  <a:prstClr val="white"/>
                </a:solidFill>
              </a:rPr>
              <a:t>Latvijas mazo ostu priekšsēdētājs</a:t>
            </a:r>
            <a:endParaRPr lang="lv-LV" b="1" kern="0" dirty="0">
              <a:solidFill>
                <a:prstClr val="white"/>
              </a:solidFill>
            </a:endParaRPr>
          </a:p>
          <a:p>
            <a:pPr algn="ctr"/>
            <a:r>
              <a:rPr lang="lv-LV" b="1" kern="0" dirty="0" smtClean="0">
                <a:solidFill>
                  <a:prstClr val="white"/>
                </a:solidFill>
              </a:rPr>
              <a:t>Rojas un Engures ostu pārvaldnieks</a:t>
            </a:r>
            <a:endParaRPr lang="lv-LV" b="1" kern="0" dirty="0">
              <a:solidFill>
                <a:prstClr val="white"/>
              </a:solidFill>
            </a:endParaRPr>
          </a:p>
          <a:p>
            <a:pPr algn="ctr"/>
            <a:r>
              <a:rPr lang="lv-LV" b="1" kern="0" dirty="0">
                <a:solidFill>
                  <a:prstClr val="white"/>
                </a:solidFill>
              </a:rPr>
              <a:t>+371-29-238127</a:t>
            </a:r>
          </a:p>
          <a:p>
            <a:pPr algn="ctr"/>
            <a:r>
              <a:rPr lang="lv-LV" b="1" kern="0" dirty="0" err="1">
                <a:solidFill>
                  <a:prstClr val="white"/>
                </a:solidFill>
              </a:rPr>
              <a:t>rojasosta@apollo.v</a:t>
            </a:r>
            <a:endParaRPr lang="sv-FI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353</Words>
  <Application>Microsoft Office PowerPoint</Application>
  <PresentationFormat>Widescreen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Myriad pro</vt:lpstr>
      <vt:lpstr>Myriad Pro Bold</vt:lpstr>
      <vt:lpstr>Wingdings 3</vt:lpstr>
      <vt:lpstr>Office Theme</vt:lpstr>
      <vt:lpstr>Ion</vt:lpstr>
      <vt:lpstr> Atkrastes vēja parku servisa bāzes ostu attīstības iespējas Latvijas mazajās ostās   </vt:lpstr>
      <vt:lpstr>Van Oord potenciālo atkrastes vēja parku servisa ostu apmeklējums  2022. gada jūnijā</vt:lpstr>
      <vt:lpstr>   Kopējās mazo ostu stratēģijas izstrāde saistībā ar atkrastes vēja parku attīstību Baltijas jūrā un Rīgas jūras līcī  Interreg ESTLAT Harbours/ PPP  2021/ 2027    </vt:lpstr>
      <vt:lpstr>Vispārējās prasības atkrastes vēja parku O&amp;M  (Operacionālo &amp; Apkalpošanas) bāzu ostām Atklāto un slēgto noliktavu pieejamība ( līdz 10000 kvadrātmetriem; kuģu remonta pakalpojumi (t.s. slipi kuģu pacelšanai); izglītots un pieredzējis personāls ; attīstīta publiskā infrastruktūra ( t.s. naktsmītņu pieejamība)</vt:lpstr>
      <vt:lpstr>Plānoto atkrastes vēja parku atrašanās vietas Latvijas un Igaunijas ekskluzīvajās ekonomiskajās zonās un operacionālie attālumi līdz ostām ( aptuveni 40 km vai 22 j.j. )  </vt:lpstr>
      <vt:lpstr>Salacgrīvas osta</vt:lpstr>
      <vt:lpstr>Rojas osta</vt:lpstr>
      <vt:lpstr>Kopējie izaicinājumi un risinājumi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Janis Megnis</dc:creator>
  <cp:lastModifiedBy>Janis Megnis</cp:lastModifiedBy>
  <cp:revision>128</cp:revision>
  <dcterms:created xsi:type="dcterms:W3CDTF">2021-09-09T11:35:27Z</dcterms:created>
  <dcterms:modified xsi:type="dcterms:W3CDTF">2024-05-06T16:57:00Z</dcterms:modified>
</cp:coreProperties>
</file>